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handoutMasterIdLst>
    <p:handoutMasterId r:id="rId42"/>
  </p:handoutMasterIdLst>
  <p:sldIdLst>
    <p:sldId id="256" r:id="rId2"/>
    <p:sldId id="386" r:id="rId3"/>
    <p:sldId id="359" r:id="rId4"/>
    <p:sldId id="274" r:id="rId5"/>
    <p:sldId id="368" r:id="rId6"/>
    <p:sldId id="360" r:id="rId7"/>
    <p:sldId id="300" r:id="rId8"/>
    <p:sldId id="302" r:id="rId9"/>
    <p:sldId id="361" r:id="rId10"/>
    <p:sldId id="357" r:id="rId11"/>
    <p:sldId id="364" r:id="rId12"/>
    <p:sldId id="286" r:id="rId13"/>
    <p:sldId id="281" r:id="rId14"/>
    <p:sldId id="287" r:id="rId15"/>
    <p:sldId id="289" r:id="rId16"/>
    <p:sldId id="288" r:id="rId17"/>
    <p:sldId id="285" r:id="rId18"/>
    <p:sldId id="292" r:id="rId19"/>
    <p:sldId id="363" r:id="rId20"/>
    <p:sldId id="371" r:id="rId21"/>
    <p:sldId id="278" r:id="rId22"/>
    <p:sldId id="369" r:id="rId23"/>
    <p:sldId id="372" r:id="rId24"/>
    <p:sldId id="373" r:id="rId25"/>
    <p:sldId id="370" r:id="rId26"/>
    <p:sldId id="376" r:id="rId27"/>
    <p:sldId id="375" r:id="rId28"/>
    <p:sldId id="378" r:id="rId29"/>
    <p:sldId id="374" r:id="rId30"/>
    <p:sldId id="379" r:id="rId31"/>
    <p:sldId id="377" r:id="rId32"/>
    <p:sldId id="387" r:id="rId33"/>
    <p:sldId id="388" r:id="rId34"/>
    <p:sldId id="389" r:id="rId35"/>
    <p:sldId id="390" r:id="rId36"/>
    <p:sldId id="391" r:id="rId37"/>
    <p:sldId id="392" r:id="rId38"/>
    <p:sldId id="393" r:id="rId39"/>
    <p:sldId id="382" r:id="rId40"/>
  </p:sldIdLst>
  <p:sldSz cx="9144000" cy="5143500" type="screen16x9"/>
  <p:notesSz cx="7010400" cy="93726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3950"/>
    <a:srgbClr val="2BA7C2"/>
    <a:srgbClr val="49A942"/>
    <a:srgbClr val="8A7967"/>
    <a:srgbClr val="9F218B"/>
    <a:srgbClr val="F58220"/>
    <a:srgbClr val="E9E3DC"/>
    <a:srgbClr val="009DDC"/>
    <a:srgbClr val="D5E04E"/>
    <a:srgbClr val="F4F3A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99" autoAdjust="0"/>
    <p:restoredTop sz="94660"/>
  </p:normalViewPr>
  <p:slideViewPr>
    <p:cSldViewPr>
      <p:cViewPr varScale="1">
        <p:scale>
          <a:sx n="77" d="100"/>
          <a:sy n="77" d="100"/>
        </p:scale>
        <p:origin x="108" y="738"/>
      </p:cViewPr>
      <p:guideLst>
        <p:guide orient="horz" pos="162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99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9900"/>
          </a:xfrm>
          <a:prstGeom prst="rect">
            <a:avLst/>
          </a:prstGeom>
        </p:spPr>
        <p:txBody>
          <a:bodyPr vert="horz" lIns="91440" tIns="45720" rIns="91440" bIns="45720" rtlCol="0"/>
          <a:lstStyle>
            <a:lvl1pPr algn="r">
              <a:defRPr sz="1200"/>
            </a:lvl1pPr>
          </a:lstStyle>
          <a:p>
            <a:fld id="{8814C993-BF0D-4B70-8145-27B86F3CEAB1}" type="datetimeFigureOut">
              <a:rPr lang="en-US" smtClean="0"/>
              <a:t>2/26/2026</a:t>
            </a:fld>
            <a:endParaRPr lang="en-US" dirty="0"/>
          </a:p>
        </p:txBody>
      </p:sp>
      <p:sp>
        <p:nvSpPr>
          <p:cNvPr id="4" name="Footer Placeholder 3"/>
          <p:cNvSpPr>
            <a:spLocks noGrp="1"/>
          </p:cNvSpPr>
          <p:nvPr>
            <p:ph type="ftr" sz="quarter" idx="2"/>
          </p:nvPr>
        </p:nvSpPr>
        <p:spPr>
          <a:xfrm>
            <a:off x="0" y="8902700"/>
            <a:ext cx="3038475" cy="4699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902700"/>
            <a:ext cx="3038475" cy="469900"/>
          </a:xfrm>
          <a:prstGeom prst="rect">
            <a:avLst/>
          </a:prstGeom>
        </p:spPr>
        <p:txBody>
          <a:bodyPr vert="horz" lIns="91440" tIns="45720" rIns="91440" bIns="45720" rtlCol="0" anchor="b"/>
          <a:lstStyle>
            <a:lvl1pPr algn="r">
              <a:defRPr sz="1200"/>
            </a:lvl1pPr>
          </a:lstStyle>
          <a:p>
            <a:fld id="{A28747B4-2B83-44A9-A0E6-11CFC98AF285}" type="slidenum">
              <a:rPr lang="en-US" smtClean="0"/>
              <a:t>‹#›</a:t>
            </a:fld>
            <a:endParaRPr lang="en-US" dirty="0"/>
          </a:p>
        </p:txBody>
      </p:sp>
    </p:spTree>
    <p:extLst>
      <p:ext uri="{BB962C8B-B14F-4D97-AF65-F5344CB8AC3E}">
        <p14:creationId xmlns:p14="http://schemas.microsoft.com/office/powerpoint/2010/main" val="14605637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863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8630"/>
          </a:xfrm>
          <a:prstGeom prst="rect">
            <a:avLst/>
          </a:prstGeom>
        </p:spPr>
        <p:txBody>
          <a:bodyPr vert="horz" lIns="93177" tIns="46589" rIns="93177" bIns="46589" rtlCol="0"/>
          <a:lstStyle>
            <a:lvl1pPr algn="r">
              <a:defRPr sz="1200"/>
            </a:lvl1pPr>
          </a:lstStyle>
          <a:p>
            <a:fld id="{3CFDB614-0F58-445A-9124-7B122F212262}" type="datetimeFigureOut">
              <a:rPr lang="en-US" smtClean="0"/>
              <a:t>2/26/2026</a:t>
            </a:fld>
            <a:endParaRPr lang="en-US" dirty="0"/>
          </a:p>
        </p:txBody>
      </p:sp>
      <p:sp>
        <p:nvSpPr>
          <p:cNvPr id="4" name="Slide Image Placeholder 3"/>
          <p:cNvSpPr>
            <a:spLocks noGrp="1" noRot="1" noChangeAspect="1"/>
          </p:cNvSpPr>
          <p:nvPr>
            <p:ph type="sldImg" idx="2"/>
          </p:nvPr>
        </p:nvSpPr>
        <p:spPr>
          <a:xfrm>
            <a:off x="381000" y="703263"/>
            <a:ext cx="6248400" cy="3514725"/>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51985"/>
            <a:ext cx="5608320" cy="421767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02344"/>
            <a:ext cx="3037840" cy="46863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902344"/>
            <a:ext cx="3037840" cy="468630"/>
          </a:xfrm>
          <a:prstGeom prst="rect">
            <a:avLst/>
          </a:prstGeom>
        </p:spPr>
        <p:txBody>
          <a:bodyPr vert="horz" lIns="93177" tIns="46589" rIns="93177" bIns="46589" rtlCol="0" anchor="b"/>
          <a:lstStyle>
            <a:lvl1pPr algn="r">
              <a:defRPr sz="1200"/>
            </a:lvl1pPr>
          </a:lstStyle>
          <a:p>
            <a:fld id="{794DB56A-9CD2-4395-BA70-A3162FBE7586}" type="slidenum">
              <a:rPr lang="en-US" smtClean="0"/>
              <a:t>‹#›</a:t>
            </a:fld>
            <a:endParaRPr lang="en-US" dirty="0"/>
          </a:p>
        </p:txBody>
      </p:sp>
    </p:spTree>
    <p:extLst>
      <p:ext uri="{BB962C8B-B14F-4D97-AF65-F5344CB8AC3E}">
        <p14:creationId xmlns:p14="http://schemas.microsoft.com/office/powerpoint/2010/main" val="37022673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4191000" y="2574131"/>
            <a:ext cx="4267200" cy="1102519"/>
          </a:xfrm>
        </p:spPr>
        <p:txBody>
          <a:bodyPr>
            <a:normAutofit/>
          </a:bodyPr>
          <a:lstStyle>
            <a:lvl1pPr algn="l">
              <a:defRPr sz="3200">
                <a:solidFill>
                  <a:srgbClr val="023950"/>
                </a:solidFill>
              </a:defRPr>
            </a:lvl1pPr>
          </a:lstStyle>
          <a:p>
            <a:r>
              <a:rPr lang="en-US" dirty="0"/>
              <a:t>Click to edit Master title style</a:t>
            </a:r>
          </a:p>
        </p:txBody>
      </p:sp>
      <p:sp>
        <p:nvSpPr>
          <p:cNvPr id="3" name="Subtitle 2"/>
          <p:cNvSpPr>
            <a:spLocks noGrp="1"/>
          </p:cNvSpPr>
          <p:nvPr>
            <p:ph type="subTitle" idx="1"/>
          </p:nvPr>
        </p:nvSpPr>
        <p:spPr>
          <a:xfrm>
            <a:off x="4191000" y="3600450"/>
            <a:ext cx="3581400" cy="876300"/>
          </a:xfrm>
        </p:spPr>
        <p:txBody>
          <a:bodyPr>
            <a:normAutofit/>
          </a:bodyPr>
          <a:lstStyle>
            <a:lvl1pPr marL="0" indent="0" algn="l">
              <a:buNone/>
              <a:defRPr sz="2400">
                <a:solidFill>
                  <a:srgbClr val="2BA7C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B1C74D90-8036-48C8-8766-3BE2FBCFCF7F}" type="datetimeFigureOut">
              <a:rPr lang="en-US" smtClean="0"/>
              <a:t>2/26/2026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32EC494-ED3A-4467-B3A1-0273349145BF}" type="slidenum">
              <a:rPr lang="en-US" smtClean="0"/>
              <a:t>‹#›</a:t>
            </a:fld>
            <a:endParaRPr lang="en-US" dirty="0"/>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33400" y="666750"/>
            <a:ext cx="6583680" cy="1767840"/>
          </a:xfrm>
          <a:prstGeom prst="rect">
            <a:avLst/>
          </a:prstGeom>
        </p:spPr>
      </p:pic>
      <p:cxnSp>
        <p:nvCxnSpPr>
          <p:cNvPr id="15" name="Straight Connector 14"/>
          <p:cNvCxnSpPr/>
          <p:nvPr userDrawn="1"/>
        </p:nvCxnSpPr>
        <p:spPr>
          <a:xfrm>
            <a:off x="2895600" y="2266950"/>
            <a:ext cx="5181600" cy="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3132776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1C74D90-8036-48C8-8766-3BE2FBCFCF7F}" type="datetimeFigureOut">
              <a:rPr lang="en-US" smtClean="0"/>
              <a:t>2/26/2026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32EC494-ED3A-4467-B3A1-0273349145BF}" type="slidenum">
              <a:rPr lang="en-US" smtClean="0"/>
              <a:t>‹#›</a:t>
            </a:fld>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67600" y="4629150"/>
            <a:ext cx="1478280" cy="396946"/>
          </a:xfrm>
          <a:prstGeom prst="rect">
            <a:avLst/>
          </a:prstGeom>
        </p:spPr>
      </p:pic>
      <p:cxnSp>
        <p:nvCxnSpPr>
          <p:cNvPr id="8" name="Straight Connector 7"/>
          <p:cNvCxnSpPr/>
          <p:nvPr userDrawn="1"/>
        </p:nvCxnSpPr>
        <p:spPr>
          <a:xfrm>
            <a:off x="228600" y="4933950"/>
            <a:ext cx="7162800" cy="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a:off x="8945880" y="285750"/>
            <a:ext cx="0" cy="434340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99151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1C74D90-8036-48C8-8766-3BE2FBCFCF7F}" type="datetimeFigureOut">
              <a:rPr lang="en-US" smtClean="0"/>
              <a:t>2/26/2026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32EC494-ED3A-4467-B3A1-0273349145BF}" type="slidenum">
              <a:rPr lang="en-US" smtClean="0"/>
              <a:t>‹#›</a:t>
            </a:fld>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67600" y="4629150"/>
            <a:ext cx="1478280" cy="396946"/>
          </a:xfrm>
          <a:prstGeom prst="rect">
            <a:avLst/>
          </a:prstGeom>
        </p:spPr>
      </p:pic>
      <p:cxnSp>
        <p:nvCxnSpPr>
          <p:cNvPr id="8" name="Straight Connector 7"/>
          <p:cNvCxnSpPr/>
          <p:nvPr userDrawn="1"/>
        </p:nvCxnSpPr>
        <p:spPr>
          <a:xfrm>
            <a:off x="228600" y="4933950"/>
            <a:ext cx="7162800" cy="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a:off x="8945880" y="285750"/>
            <a:ext cx="0" cy="434340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79316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defRPr sz="1200"/>
            </a:lvl1pPr>
            <a:lvl2pPr>
              <a:defRPr sz="1100"/>
            </a:lvl2pPr>
            <a:lvl3pPr>
              <a:defRPr sz="1000"/>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1C74D90-8036-48C8-8766-3BE2FBCFCF7F}" type="datetimeFigureOut">
              <a:rPr lang="en-US" smtClean="0"/>
              <a:t>2/26/2026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32EC494-ED3A-4467-B3A1-0273349145BF}" type="slidenum">
              <a:rPr lang="en-US" smtClean="0"/>
              <a:t>‹#›</a:t>
            </a:fld>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67600" y="4629150"/>
            <a:ext cx="1478280" cy="396946"/>
          </a:xfrm>
          <a:prstGeom prst="rect">
            <a:avLst/>
          </a:prstGeom>
        </p:spPr>
      </p:pic>
      <p:cxnSp>
        <p:nvCxnSpPr>
          <p:cNvPr id="8" name="Straight Connector 7"/>
          <p:cNvCxnSpPr/>
          <p:nvPr userDrawn="1"/>
        </p:nvCxnSpPr>
        <p:spPr>
          <a:xfrm>
            <a:off x="228600" y="4933950"/>
            <a:ext cx="7162800" cy="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a:off x="8945880" y="285750"/>
            <a:ext cx="0" cy="434340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a:off x="609600" y="971550"/>
            <a:ext cx="7848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a:off x="134007" y="133350"/>
            <a:ext cx="2304393" cy="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flipV="1">
            <a:off x="134007" y="133350"/>
            <a:ext cx="0" cy="198120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2096859"/>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1C74D90-8036-48C8-8766-3BE2FBCFCF7F}" type="datetimeFigureOut">
              <a:rPr lang="en-US" smtClean="0"/>
              <a:t>2/26/2026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32EC494-ED3A-4467-B3A1-0273349145BF}" type="slidenum">
              <a:rPr lang="en-US" smtClean="0"/>
              <a:t>‹#›</a:t>
            </a:fld>
            <a:endParaRPr lang="en-US" dirty="0"/>
          </a:p>
        </p:txBody>
      </p:sp>
      <p:sp>
        <p:nvSpPr>
          <p:cNvPr id="9" name="Title 1"/>
          <p:cNvSpPr>
            <a:spLocks noGrp="1"/>
          </p:cNvSpPr>
          <p:nvPr>
            <p:ph type="ctrTitle"/>
          </p:nvPr>
        </p:nvSpPr>
        <p:spPr>
          <a:xfrm>
            <a:off x="4191000" y="2917031"/>
            <a:ext cx="4267200" cy="1102519"/>
          </a:xfrm>
        </p:spPr>
        <p:txBody>
          <a:bodyPr>
            <a:normAutofit/>
          </a:bodyPr>
          <a:lstStyle>
            <a:lvl1pPr algn="l">
              <a:defRPr sz="3200"/>
            </a:lvl1pPr>
          </a:lstStyle>
          <a:p>
            <a:r>
              <a:rPr lang="en-US"/>
              <a:t>Click to edit Master title style</a:t>
            </a:r>
            <a:endParaRPr lang="en-US" dirty="0"/>
          </a:p>
        </p:txBody>
      </p:sp>
      <p:sp>
        <p:nvSpPr>
          <p:cNvPr id="10" name="Subtitle 2"/>
          <p:cNvSpPr>
            <a:spLocks noGrp="1"/>
          </p:cNvSpPr>
          <p:nvPr>
            <p:ph type="subTitle" idx="1"/>
          </p:nvPr>
        </p:nvSpPr>
        <p:spPr>
          <a:xfrm>
            <a:off x="4191000" y="3943350"/>
            <a:ext cx="3581400" cy="876300"/>
          </a:xfrm>
        </p:spPr>
        <p:txBody>
          <a:bodyPr>
            <a:normAutofit/>
          </a:bodyPr>
          <a:lstStyle>
            <a:lvl1pPr marL="0" indent="0" algn="l">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33400" y="666750"/>
            <a:ext cx="6583680" cy="1767840"/>
          </a:xfrm>
          <a:prstGeom prst="rect">
            <a:avLst/>
          </a:prstGeom>
        </p:spPr>
      </p:pic>
    </p:spTree>
    <p:extLst>
      <p:ext uri="{BB962C8B-B14F-4D97-AF65-F5344CB8AC3E}">
        <p14:creationId xmlns:p14="http://schemas.microsoft.com/office/powerpoint/2010/main" val="30663255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1C74D90-8036-48C8-8766-3BE2FBCFCF7F}" type="datetimeFigureOut">
              <a:rPr lang="en-US" smtClean="0"/>
              <a:t>2/26/2026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32EC494-ED3A-4467-B3A1-0273349145BF}" type="slidenum">
              <a:rPr lang="en-US" smtClean="0"/>
              <a:t>‹#›</a:t>
            </a:fld>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67600" y="4629150"/>
            <a:ext cx="1478280" cy="396946"/>
          </a:xfrm>
          <a:prstGeom prst="rect">
            <a:avLst/>
          </a:prstGeom>
        </p:spPr>
      </p:pic>
      <p:cxnSp>
        <p:nvCxnSpPr>
          <p:cNvPr id="9" name="Straight Connector 8"/>
          <p:cNvCxnSpPr/>
          <p:nvPr userDrawn="1"/>
        </p:nvCxnSpPr>
        <p:spPr>
          <a:xfrm>
            <a:off x="228600" y="4933950"/>
            <a:ext cx="7162800" cy="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a:off x="8945880" y="285750"/>
            <a:ext cx="0" cy="434340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62002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1C74D90-8036-48C8-8766-3BE2FBCFCF7F}" type="datetimeFigureOut">
              <a:rPr lang="en-US" smtClean="0"/>
              <a:t>2/26/2026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32EC494-ED3A-4467-B3A1-0273349145BF}" type="slidenum">
              <a:rPr lang="en-US" smtClean="0"/>
              <a:t>‹#›</a:t>
            </a:fld>
            <a:endParaRPr lang="en-US"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67600" y="4629150"/>
            <a:ext cx="1478280" cy="396946"/>
          </a:xfrm>
          <a:prstGeom prst="rect">
            <a:avLst/>
          </a:prstGeom>
        </p:spPr>
      </p:pic>
      <p:cxnSp>
        <p:nvCxnSpPr>
          <p:cNvPr id="11" name="Straight Connector 10"/>
          <p:cNvCxnSpPr/>
          <p:nvPr userDrawn="1"/>
        </p:nvCxnSpPr>
        <p:spPr>
          <a:xfrm>
            <a:off x="228600" y="4933950"/>
            <a:ext cx="7162800" cy="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userDrawn="1"/>
        </p:nvCxnSpPr>
        <p:spPr>
          <a:xfrm>
            <a:off x="8945880" y="285750"/>
            <a:ext cx="0" cy="434340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36149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1C74D90-8036-48C8-8766-3BE2FBCFCF7F}" type="datetimeFigureOut">
              <a:rPr lang="en-US" smtClean="0"/>
              <a:t>2/26/2026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32EC494-ED3A-4467-B3A1-0273349145BF}" type="slidenum">
              <a:rPr lang="en-US" smtClean="0"/>
              <a:t>‹#›</a:t>
            </a:fld>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67600" y="4629150"/>
            <a:ext cx="1478280" cy="396946"/>
          </a:xfrm>
          <a:prstGeom prst="rect">
            <a:avLst/>
          </a:prstGeom>
        </p:spPr>
      </p:pic>
      <p:cxnSp>
        <p:nvCxnSpPr>
          <p:cNvPr id="7" name="Straight Connector 6"/>
          <p:cNvCxnSpPr/>
          <p:nvPr userDrawn="1"/>
        </p:nvCxnSpPr>
        <p:spPr>
          <a:xfrm>
            <a:off x="228600" y="4933950"/>
            <a:ext cx="7162800" cy="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8945880" y="285750"/>
            <a:ext cx="0" cy="434340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10492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C74D90-8036-48C8-8766-3BE2FBCFCF7F}" type="datetimeFigureOut">
              <a:rPr lang="en-US" smtClean="0"/>
              <a:t>2/26/2026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32EC494-ED3A-4467-B3A1-0273349145BF}" type="slidenum">
              <a:rPr lang="en-US" smtClean="0"/>
              <a:t>‹#›</a:t>
            </a:fld>
            <a:endParaRPr lang="en-US" dirty="0"/>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67600" y="4629150"/>
            <a:ext cx="1478280" cy="396946"/>
          </a:xfrm>
          <a:prstGeom prst="rect">
            <a:avLst/>
          </a:prstGeom>
        </p:spPr>
      </p:pic>
      <p:cxnSp>
        <p:nvCxnSpPr>
          <p:cNvPr id="6" name="Straight Connector 5"/>
          <p:cNvCxnSpPr/>
          <p:nvPr userDrawn="1"/>
        </p:nvCxnSpPr>
        <p:spPr>
          <a:xfrm>
            <a:off x="228600" y="4933950"/>
            <a:ext cx="7162800" cy="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userDrawn="1"/>
        </p:nvCxnSpPr>
        <p:spPr>
          <a:xfrm>
            <a:off x="8945880" y="285750"/>
            <a:ext cx="0" cy="434340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078455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1C74D90-8036-48C8-8766-3BE2FBCFCF7F}" type="datetimeFigureOut">
              <a:rPr lang="en-US" smtClean="0"/>
              <a:t>2/26/2026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32EC494-ED3A-4467-B3A1-0273349145BF}" type="slidenum">
              <a:rPr lang="en-US" smtClean="0"/>
              <a:t>‹#›</a:t>
            </a:fld>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67600" y="4629150"/>
            <a:ext cx="1478280" cy="396946"/>
          </a:xfrm>
          <a:prstGeom prst="rect">
            <a:avLst/>
          </a:prstGeom>
        </p:spPr>
      </p:pic>
      <p:cxnSp>
        <p:nvCxnSpPr>
          <p:cNvPr id="9" name="Straight Connector 8"/>
          <p:cNvCxnSpPr/>
          <p:nvPr userDrawn="1"/>
        </p:nvCxnSpPr>
        <p:spPr>
          <a:xfrm>
            <a:off x="228600" y="4933950"/>
            <a:ext cx="7162800" cy="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a:off x="8945880" y="285750"/>
            <a:ext cx="0" cy="434340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50316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1C74D90-8036-48C8-8766-3BE2FBCFCF7F}" type="datetimeFigureOut">
              <a:rPr lang="en-US" smtClean="0"/>
              <a:t>2/26/2026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32EC494-ED3A-4467-B3A1-0273349145BF}" type="slidenum">
              <a:rPr lang="en-US" smtClean="0"/>
              <a:t>‹#›</a:t>
            </a:fld>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67600" y="4629150"/>
            <a:ext cx="1478280" cy="396946"/>
          </a:xfrm>
          <a:prstGeom prst="rect">
            <a:avLst/>
          </a:prstGeom>
        </p:spPr>
      </p:pic>
      <p:cxnSp>
        <p:nvCxnSpPr>
          <p:cNvPr id="9" name="Straight Connector 8"/>
          <p:cNvCxnSpPr/>
          <p:nvPr userDrawn="1"/>
        </p:nvCxnSpPr>
        <p:spPr>
          <a:xfrm>
            <a:off x="228600" y="4933950"/>
            <a:ext cx="7162800" cy="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a:off x="8945880" y="285750"/>
            <a:ext cx="0" cy="434340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33900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B1C74D90-8036-48C8-8766-3BE2FBCFCF7F}" type="datetimeFigureOut">
              <a:rPr lang="en-US" smtClean="0"/>
              <a:t>2/26/2026</a:t>
            </a:fld>
            <a:endParaRPr lang="en-US" dirty="0"/>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32EC494-ED3A-4467-B3A1-0273349145BF}" type="slidenum">
              <a:rPr lang="en-US" smtClean="0"/>
              <a:t>‹#›</a:t>
            </a:fld>
            <a:endParaRPr lang="en-US" dirty="0"/>
          </a:p>
        </p:txBody>
      </p:sp>
      <p:pic>
        <p:nvPicPr>
          <p:cNvPr id="12" name="Picture 11"/>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467600" y="4629150"/>
            <a:ext cx="1478280" cy="396946"/>
          </a:xfrm>
          <a:prstGeom prst="rect">
            <a:avLst/>
          </a:prstGeom>
        </p:spPr>
      </p:pic>
      <p:cxnSp>
        <p:nvCxnSpPr>
          <p:cNvPr id="13" name="Straight Connector 12"/>
          <p:cNvCxnSpPr/>
          <p:nvPr userDrawn="1"/>
        </p:nvCxnSpPr>
        <p:spPr>
          <a:xfrm>
            <a:off x="228600" y="4933950"/>
            <a:ext cx="7162800" cy="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userDrawn="1"/>
        </p:nvCxnSpPr>
        <p:spPr>
          <a:xfrm>
            <a:off x="8945880" y="285750"/>
            <a:ext cx="0" cy="4343400"/>
          </a:xfrm>
          <a:prstGeom prst="line">
            <a:avLst/>
          </a:prstGeom>
          <a:ln>
            <a:solidFill>
              <a:srgbClr val="02395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612630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spcBef>
          <a:spcPct val="0"/>
        </a:spcBef>
        <a:buNone/>
        <a:defRPr sz="3600" u="none" kern="1200">
          <a:solidFill>
            <a:srgbClr val="023950"/>
          </a:solidFill>
          <a:latin typeface="Century Gothic" panose="020B0502020202020204"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rgbClr val="023950"/>
          </a:solidFill>
          <a:latin typeface="Century Gothic" panose="020B0502020202020204"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rgbClr val="023950"/>
          </a:solidFill>
          <a:latin typeface="Century Gothic" panose="020B050202020202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023950"/>
          </a:solidFill>
          <a:latin typeface="Century Gothic" panose="020B050202020202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rgbClr val="023950"/>
          </a:solidFill>
          <a:latin typeface="Century Gothic" panose="020B050202020202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rgbClr val="023950"/>
          </a:solidFill>
          <a:latin typeface="Century Gothic" panose="020B05020202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tcsg.edu/about-tcsg/system-office-services/legal-services/title-ix/"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mailto:jmckoon@tcsg.edu"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Title IX</a:t>
            </a:r>
          </a:p>
        </p:txBody>
      </p:sp>
      <p:sp>
        <p:nvSpPr>
          <p:cNvPr id="3" name="Subtitle 2"/>
          <p:cNvSpPr>
            <a:spLocks noGrp="1"/>
          </p:cNvSpPr>
          <p:nvPr>
            <p:ph type="subTitle" idx="1"/>
          </p:nvPr>
        </p:nvSpPr>
        <p:spPr>
          <a:xfrm>
            <a:off x="4191000" y="3600450"/>
            <a:ext cx="4495800" cy="876300"/>
          </a:xfrm>
        </p:spPr>
        <p:txBody>
          <a:bodyPr>
            <a:normAutofit fontScale="77500" lnSpcReduction="20000"/>
          </a:bodyPr>
          <a:lstStyle/>
          <a:p>
            <a:r>
              <a:rPr lang="en-US" dirty="0">
                <a:solidFill>
                  <a:srgbClr val="023950"/>
                </a:solidFill>
              </a:rPr>
              <a:t>Josh McKoon, General Counsel</a:t>
            </a:r>
          </a:p>
          <a:p>
            <a:r>
              <a:rPr lang="en-US" sz="2300" dirty="0">
                <a:solidFill>
                  <a:srgbClr val="023950"/>
                </a:solidFill>
              </a:rPr>
              <a:t>Technical College System of Georgia</a:t>
            </a:r>
          </a:p>
        </p:txBody>
      </p:sp>
    </p:spTree>
    <p:extLst>
      <p:ext uri="{BB962C8B-B14F-4D97-AF65-F5344CB8AC3E}">
        <p14:creationId xmlns:p14="http://schemas.microsoft.com/office/powerpoint/2010/main" val="13663335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Decision Maker</a:t>
            </a:r>
          </a:p>
        </p:txBody>
      </p:sp>
      <p:sp>
        <p:nvSpPr>
          <p:cNvPr id="3" name="Content Placeholder 2"/>
          <p:cNvSpPr>
            <a:spLocks noGrp="1"/>
          </p:cNvSpPr>
          <p:nvPr>
            <p:ph idx="1"/>
          </p:nvPr>
        </p:nvSpPr>
        <p:spPr>
          <a:xfrm>
            <a:off x="457200" y="1063229"/>
            <a:ext cx="8229600" cy="3886200"/>
          </a:xfrm>
        </p:spPr>
        <p:txBody>
          <a:bodyPr>
            <a:normAutofit/>
          </a:bodyPr>
          <a:lstStyle/>
          <a:p>
            <a:r>
              <a:rPr lang="en-US" sz="1200" b="1" dirty="0"/>
              <a:t>Decision Maker - administrative determination proceeding or, when applicable, reviews appeals:</a:t>
            </a:r>
            <a:r>
              <a:rPr lang="en-US" sz="1200" dirty="0"/>
              <a:t> </a:t>
            </a:r>
          </a:p>
          <a:p>
            <a:pPr lvl="1"/>
            <a:r>
              <a:rPr lang="en-US" sz="1100" dirty="0"/>
              <a:t>Must be impartial, unbiased and free from conflicts </a:t>
            </a:r>
          </a:p>
          <a:p>
            <a:pPr lvl="1"/>
            <a:r>
              <a:rPr lang="en-US" sz="1100" dirty="0"/>
              <a:t>Must receive training on any technology to be used at a live hearing, and on issues of relevance of questions and evidence, including when questions and evidence about a complainant’s sexual predisposition or prior sexual behavior are not relevant </a:t>
            </a:r>
          </a:p>
          <a:p>
            <a:pPr lvl="1"/>
            <a:r>
              <a:rPr lang="en-US" sz="1100" dirty="0"/>
              <a:t>Title IX Coordinator and System Wide Investigators cannot serve as the Decision Maker</a:t>
            </a:r>
          </a:p>
          <a:p>
            <a:endParaRPr lang="en-US" sz="1200" b="1" dirty="0"/>
          </a:p>
          <a:p>
            <a:r>
              <a:rPr lang="en-US" sz="1200" b="1" dirty="0"/>
              <a:t>Impartiality:</a:t>
            </a:r>
          </a:p>
          <a:p>
            <a:pPr lvl="1"/>
            <a:r>
              <a:rPr lang="en-US" sz="1100" dirty="0"/>
              <a:t>Administrative hierarchy, employment relationships and professional experiences or affiliations (such as a self-described survivor or feminist) are not automatically prohibited conflicts of interest</a:t>
            </a:r>
          </a:p>
          <a:p>
            <a:pPr lvl="1"/>
            <a:r>
              <a:rPr lang="en-US" sz="1100" dirty="0"/>
              <a:t>Recipients have discretion to decide how best to implement the prohibition on conflicts of interest and bias, including providing a process for parties to assert claims of conflict of interest or bias during the investigation</a:t>
            </a:r>
          </a:p>
          <a:p>
            <a:pPr lvl="1"/>
            <a:r>
              <a:rPr lang="en-US" sz="1100" dirty="0"/>
              <a:t>Recipients are not required to use outside unaffiliated Title IX personnel to avoid conflicts and may use their own employees to comply with the final regulations</a:t>
            </a:r>
          </a:p>
        </p:txBody>
      </p:sp>
    </p:spTree>
    <p:extLst>
      <p:ext uri="{BB962C8B-B14F-4D97-AF65-F5344CB8AC3E}">
        <p14:creationId xmlns:p14="http://schemas.microsoft.com/office/powerpoint/2010/main" val="36090037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lgn="ctr">
              <a:buNone/>
            </a:pPr>
            <a:r>
              <a:rPr lang="en-US" sz="4400" dirty="0"/>
              <a:t>Title IX Specifics</a:t>
            </a:r>
          </a:p>
        </p:txBody>
      </p:sp>
    </p:spTree>
    <p:extLst>
      <p:ext uri="{BB962C8B-B14F-4D97-AF65-F5344CB8AC3E}">
        <p14:creationId xmlns:p14="http://schemas.microsoft.com/office/powerpoint/2010/main" val="34451642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Definitions</a:t>
            </a:r>
          </a:p>
        </p:txBody>
      </p:sp>
      <p:sp>
        <p:nvSpPr>
          <p:cNvPr id="3" name="Content Placeholder 2"/>
          <p:cNvSpPr>
            <a:spLocks noGrp="1"/>
          </p:cNvSpPr>
          <p:nvPr>
            <p:ph idx="1"/>
          </p:nvPr>
        </p:nvSpPr>
        <p:spPr/>
        <p:txBody>
          <a:bodyPr>
            <a:normAutofit/>
          </a:bodyPr>
          <a:lstStyle/>
          <a:p>
            <a:r>
              <a:rPr lang="en-US" sz="1200" dirty="0"/>
              <a:t>Sexual Harassment</a:t>
            </a:r>
          </a:p>
          <a:p>
            <a:r>
              <a:rPr lang="en-US" sz="1200" dirty="0"/>
              <a:t>Actual Knowledge </a:t>
            </a:r>
          </a:p>
          <a:p>
            <a:r>
              <a:rPr lang="en-US" sz="1200" dirty="0"/>
              <a:t>Supportive Measures </a:t>
            </a:r>
          </a:p>
          <a:p>
            <a:r>
              <a:rPr lang="en-US" sz="1200" dirty="0"/>
              <a:t>Formal Complaint </a:t>
            </a:r>
          </a:p>
          <a:p>
            <a:r>
              <a:rPr lang="en-US" sz="1200" dirty="0"/>
              <a:t>Deliberate Indifference </a:t>
            </a:r>
          </a:p>
          <a:p>
            <a:r>
              <a:rPr lang="en-US" sz="1200" dirty="0"/>
              <a:t>Grievance Process</a:t>
            </a:r>
          </a:p>
          <a:p>
            <a:r>
              <a:rPr lang="en-US" sz="1200" dirty="0"/>
              <a:t>Standard of Proof (</a:t>
            </a:r>
            <a:r>
              <a:rPr lang="en-US" sz="1100" dirty="0"/>
              <a:t>Preponderance of the evidence or clear and convincing</a:t>
            </a:r>
            <a:r>
              <a:rPr lang="en-US" dirty="0"/>
              <a:t>)</a:t>
            </a:r>
            <a:endParaRPr lang="en-US" sz="1200" dirty="0"/>
          </a:p>
          <a:p>
            <a:r>
              <a:rPr lang="en-US" sz="1200" dirty="0"/>
              <a:t>Formal Resolution </a:t>
            </a:r>
          </a:p>
          <a:p>
            <a:r>
              <a:rPr lang="en-US" sz="1200" dirty="0"/>
              <a:t>Due Process </a:t>
            </a:r>
          </a:p>
          <a:p>
            <a:r>
              <a:rPr lang="en-US" sz="1200" dirty="0"/>
              <a:t>Outcome Determinations </a:t>
            </a:r>
          </a:p>
          <a:p>
            <a:r>
              <a:rPr lang="en-US" sz="1200" dirty="0"/>
              <a:t>Appeal</a:t>
            </a:r>
          </a:p>
        </p:txBody>
      </p:sp>
    </p:spTree>
    <p:extLst>
      <p:ext uri="{BB962C8B-B14F-4D97-AF65-F5344CB8AC3E}">
        <p14:creationId xmlns:p14="http://schemas.microsoft.com/office/powerpoint/2010/main" val="24723634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Prohibited Conduct Under Title IX</a:t>
            </a:r>
          </a:p>
        </p:txBody>
      </p:sp>
      <p:sp>
        <p:nvSpPr>
          <p:cNvPr id="3" name="Content Placeholder 2"/>
          <p:cNvSpPr>
            <a:spLocks noGrp="1"/>
          </p:cNvSpPr>
          <p:nvPr>
            <p:ph idx="1"/>
          </p:nvPr>
        </p:nvSpPr>
        <p:spPr/>
        <p:txBody>
          <a:bodyPr>
            <a:normAutofit/>
          </a:bodyPr>
          <a:lstStyle/>
          <a:p>
            <a:r>
              <a:rPr lang="en-US" sz="1200" b="1" dirty="0"/>
              <a:t>Sexual Harassment</a:t>
            </a:r>
          </a:p>
          <a:p>
            <a:endParaRPr lang="en-US" b="1" dirty="0"/>
          </a:p>
          <a:p>
            <a:r>
              <a:rPr lang="en-US" b="1" dirty="0"/>
              <a:t>Sexual Assault</a:t>
            </a:r>
          </a:p>
          <a:p>
            <a:endParaRPr lang="en-US" b="1" dirty="0"/>
          </a:p>
          <a:p>
            <a:r>
              <a:rPr lang="en-US" b="1" dirty="0"/>
              <a:t>Domestic Violence</a:t>
            </a:r>
          </a:p>
          <a:p>
            <a:endParaRPr lang="en-US" b="1" dirty="0"/>
          </a:p>
          <a:p>
            <a:r>
              <a:rPr lang="en-US" b="1" dirty="0"/>
              <a:t>Dating Violence</a:t>
            </a:r>
          </a:p>
          <a:p>
            <a:endParaRPr lang="en-US" b="1" dirty="0"/>
          </a:p>
          <a:p>
            <a:r>
              <a:rPr lang="en-US" b="1" dirty="0"/>
              <a:t>Stalking </a:t>
            </a:r>
          </a:p>
          <a:p>
            <a:endParaRPr lang="en-US" b="1" dirty="0"/>
          </a:p>
          <a:p>
            <a:r>
              <a:rPr lang="en-US" b="1" dirty="0"/>
              <a:t>Retaliation</a:t>
            </a:r>
          </a:p>
          <a:p>
            <a:endParaRPr lang="en-US" b="1" dirty="0"/>
          </a:p>
          <a:p>
            <a:r>
              <a:rPr lang="en-US" b="1" dirty="0"/>
              <a:t>General Sex Discrimination</a:t>
            </a:r>
          </a:p>
          <a:p>
            <a:endParaRPr lang="en-US" b="1" dirty="0"/>
          </a:p>
          <a:p>
            <a:r>
              <a:rPr lang="en-US" b="1" dirty="0"/>
              <a:t>Unwelcome Conduct</a:t>
            </a:r>
          </a:p>
        </p:txBody>
      </p:sp>
    </p:spTree>
    <p:extLst>
      <p:ext uri="{BB962C8B-B14F-4D97-AF65-F5344CB8AC3E}">
        <p14:creationId xmlns:p14="http://schemas.microsoft.com/office/powerpoint/2010/main" val="18517632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Sexual Harassment and Assault</a:t>
            </a:r>
          </a:p>
        </p:txBody>
      </p:sp>
      <p:sp>
        <p:nvSpPr>
          <p:cNvPr id="3" name="Content Placeholder 2"/>
          <p:cNvSpPr>
            <a:spLocks noGrp="1"/>
          </p:cNvSpPr>
          <p:nvPr>
            <p:ph idx="1"/>
          </p:nvPr>
        </p:nvSpPr>
        <p:spPr>
          <a:xfrm>
            <a:off x="457200" y="1200150"/>
            <a:ext cx="8229600" cy="3581399"/>
          </a:xfrm>
        </p:spPr>
        <p:txBody>
          <a:bodyPr>
            <a:normAutofit/>
          </a:bodyPr>
          <a:lstStyle/>
          <a:p>
            <a:r>
              <a:rPr lang="en-US" sz="1200" b="1" dirty="0"/>
              <a:t>Sexual harassment means conduct on the basis of sex that satisfies one or more of the following: </a:t>
            </a:r>
          </a:p>
          <a:p>
            <a:pPr lvl="1"/>
            <a:r>
              <a:rPr lang="en-US" sz="1100" dirty="0"/>
              <a:t>(1) An employee of the recipient conditioning the provision of an aid, benefit, or service of the recipient on an individual’s participation in unwelcome sexual conduct (also known as quid pro quo harassment) </a:t>
            </a:r>
          </a:p>
          <a:p>
            <a:pPr lvl="1"/>
            <a:r>
              <a:rPr lang="en-US" sz="1100" dirty="0"/>
              <a:t>(2) Unwelcome conduct determined by a reasonable person to be so severe, pervasive, and objectively offensive that it effectively denies a person equal access to the recipient’s education program or activity </a:t>
            </a:r>
          </a:p>
          <a:p>
            <a:pPr lvl="1"/>
            <a:r>
              <a:rPr lang="en-US" sz="1100" dirty="0"/>
              <a:t>(3) “Sexual assault” as defined in the 20 U.S.C. 1092(f)(6)(A)(v) (4)  “Dating violence” as defined in 34 U.S.C. 12291(a)(10) (5)  “Domestic violence” as defined in 34 U.S.C. 12291(a)(8) (6) “Stalking” as defined in 34 U.S.C. 12291(a)(30)  </a:t>
            </a:r>
          </a:p>
          <a:p>
            <a:endParaRPr lang="en-US" sz="1200" b="1" dirty="0"/>
          </a:p>
          <a:p>
            <a:r>
              <a:rPr lang="en-US" sz="1200" b="1" dirty="0"/>
              <a:t>Definition (2) uses the Davis standard not the Title VII standard Definitions for (3)-(6) are found in the Clery Act and Violence Against Women Act (VAWA)</a:t>
            </a:r>
          </a:p>
          <a:p>
            <a:endParaRPr lang="en-US" sz="1200" b="1" dirty="0"/>
          </a:p>
          <a:p>
            <a:r>
              <a:rPr lang="en-US" sz="1200" b="1" dirty="0"/>
              <a:t>Dual Enrollment:</a:t>
            </a:r>
            <a:endParaRPr lang="en-US" sz="1200" dirty="0"/>
          </a:p>
          <a:p>
            <a:pPr lvl="1"/>
            <a:r>
              <a:rPr lang="en-US" dirty="0"/>
              <a:t>Physically subject to Title IX jurisdiction</a:t>
            </a:r>
            <a:endParaRPr lang="en-US" sz="1100" dirty="0"/>
          </a:p>
          <a:p>
            <a:endParaRPr lang="en-US" sz="1200" b="1" dirty="0"/>
          </a:p>
          <a:p>
            <a:r>
              <a:rPr lang="en-US" sz="1200" b="1" dirty="0"/>
              <a:t>Sexual assault is defined as an offense that meets the definition of :</a:t>
            </a:r>
          </a:p>
          <a:p>
            <a:pPr lvl="1"/>
            <a:r>
              <a:rPr lang="en-US" sz="1100" dirty="0"/>
              <a:t>Rape, Fondling</a:t>
            </a:r>
            <a:r>
              <a:rPr lang="en-US" dirty="0"/>
              <a:t>, </a:t>
            </a:r>
            <a:r>
              <a:rPr lang="en-US" sz="1100" dirty="0"/>
              <a:t>Incest</a:t>
            </a:r>
            <a:r>
              <a:rPr lang="en-US" dirty="0"/>
              <a:t>, S</a:t>
            </a:r>
            <a:r>
              <a:rPr lang="en-US" sz="1100" dirty="0"/>
              <a:t>tatutory rape as defined in the FBI’s Uniform Crime Reporting System</a:t>
            </a:r>
          </a:p>
          <a:p>
            <a:pPr marL="457200" lvl="1" indent="0">
              <a:buNone/>
            </a:pPr>
            <a:endParaRPr lang="en-US" sz="1100" dirty="0"/>
          </a:p>
          <a:p>
            <a:endParaRPr lang="en-US" sz="1200" dirty="0"/>
          </a:p>
        </p:txBody>
      </p:sp>
    </p:spTree>
    <p:extLst>
      <p:ext uri="{BB962C8B-B14F-4D97-AF65-F5344CB8AC3E}">
        <p14:creationId xmlns:p14="http://schemas.microsoft.com/office/powerpoint/2010/main" val="39794516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Stalking and Retaliation</a:t>
            </a:r>
          </a:p>
        </p:txBody>
      </p:sp>
      <p:sp>
        <p:nvSpPr>
          <p:cNvPr id="3" name="Content Placeholder 2"/>
          <p:cNvSpPr>
            <a:spLocks noGrp="1"/>
          </p:cNvSpPr>
          <p:nvPr>
            <p:ph idx="1"/>
          </p:nvPr>
        </p:nvSpPr>
        <p:spPr>
          <a:xfrm>
            <a:off x="457200" y="1047750"/>
            <a:ext cx="8229600" cy="3394472"/>
          </a:xfrm>
        </p:spPr>
        <p:txBody>
          <a:bodyPr>
            <a:noAutofit/>
          </a:bodyPr>
          <a:lstStyle/>
          <a:p>
            <a:r>
              <a:rPr lang="en-US" sz="1100" b="1" dirty="0"/>
              <a:t>Engaging in a course of conduct directed at a specific person that would cause a reasonable person to: </a:t>
            </a:r>
          </a:p>
          <a:p>
            <a:pPr lvl="1"/>
            <a:r>
              <a:rPr lang="en-US" dirty="0"/>
              <a:t>Fear for the person’s safety or the safety of others</a:t>
            </a:r>
          </a:p>
          <a:p>
            <a:pPr lvl="1"/>
            <a:r>
              <a:rPr lang="en-US" dirty="0"/>
              <a:t>Suffer substantial emotional distress</a:t>
            </a:r>
          </a:p>
          <a:p>
            <a:endParaRPr lang="en-US" sz="1100" b="1" dirty="0"/>
          </a:p>
          <a:p>
            <a:r>
              <a:rPr lang="en-US" sz="1100" b="1" dirty="0"/>
              <a:t>Retaliation against any person for exercising their rights under Title IX is prohibited:</a:t>
            </a:r>
          </a:p>
          <a:p>
            <a:pPr lvl="1"/>
            <a:r>
              <a:rPr lang="en-US" dirty="0"/>
              <a:t>No recipient or other person shall intimidate, threaten, coerce, or discriminate against any individual for the purpose of interfering with any right or privilege secured by Title IX </a:t>
            </a:r>
          </a:p>
          <a:p>
            <a:pPr lvl="1"/>
            <a:r>
              <a:rPr lang="en-US" dirty="0"/>
              <a:t>Its implementing regulations, or because the individual has made a report or complaint, testified, assisted, or participated or refused to participate in any manner in an investigation, proceeding, or hearing under Title IX or its implementing regulations</a:t>
            </a:r>
          </a:p>
          <a:p>
            <a:endParaRPr lang="en-US" sz="1100" b="1" dirty="0"/>
          </a:p>
          <a:p>
            <a:r>
              <a:rPr lang="en-US" sz="1100" b="1" dirty="0"/>
              <a:t>If the individual engaging in retaliatory acts is a student or third party, the recipient may:</a:t>
            </a:r>
          </a:p>
          <a:p>
            <a:pPr lvl="1"/>
            <a:r>
              <a:rPr lang="en-US" dirty="0"/>
              <a:t>Take discipline against the student</a:t>
            </a:r>
          </a:p>
          <a:p>
            <a:pPr lvl="1"/>
            <a:r>
              <a:rPr lang="en-US" dirty="0"/>
              <a:t>Issue a no-trespass order against the third party</a:t>
            </a:r>
          </a:p>
          <a:p>
            <a:endParaRPr lang="en-US" sz="1100" b="1" dirty="0"/>
          </a:p>
          <a:p>
            <a:r>
              <a:rPr lang="en-US" sz="1100" b="1" dirty="0"/>
              <a:t>The final regulations seek to prohibit retaliation in a broad manner and not only to the Complainant </a:t>
            </a:r>
          </a:p>
          <a:p>
            <a:endParaRPr lang="en-US" sz="1100" b="1" dirty="0"/>
          </a:p>
          <a:p>
            <a:r>
              <a:rPr lang="en-US" sz="1100" b="1" dirty="0"/>
              <a:t>The retaliation prohibition applies to acts against complainants, witnesses or any other individual involved in any manner with the investigation, proceeding or hearing</a:t>
            </a:r>
          </a:p>
        </p:txBody>
      </p:sp>
    </p:spTree>
    <p:extLst>
      <p:ext uri="{BB962C8B-B14F-4D97-AF65-F5344CB8AC3E}">
        <p14:creationId xmlns:p14="http://schemas.microsoft.com/office/powerpoint/2010/main" val="10942409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Dating and Domestic Violence </a:t>
            </a:r>
          </a:p>
        </p:txBody>
      </p:sp>
      <p:sp>
        <p:nvSpPr>
          <p:cNvPr id="3" name="Content Placeholder 2"/>
          <p:cNvSpPr>
            <a:spLocks noGrp="1"/>
          </p:cNvSpPr>
          <p:nvPr>
            <p:ph idx="1"/>
          </p:nvPr>
        </p:nvSpPr>
        <p:spPr>
          <a:xfrm>
            <a:off x="457200" y="971550"/>
            <a:ext cx="8229600" cy="3394472"/>
          </a:xfrm>
        </p:spPr>
        <p:txBody>
          <a:bodyPr>
            <a:noAutofit/>
          </a:bodyPr>
          <a:lstStyle/>
          <a:p>
            <a:r>
              <a:rPr lang="en-US" sz="1200" b="1" dirty="0"/>
              <a:t>Dating violence is defined as:</a:t>
            </a:r>
          </a:p>
          <a:p>
            <a:pPr lvl="1"/>
            <a:r>
              <a:rPr lang="en-US" sz="1100" dirty="0"/>
              <a:t>Violence committed by a person who is or has been in a social relationship of a romantic or intimate nature with the victim</a:t>
            </a:r>
          </a:p>
          <a:p>
            <a:pPr lvl="1"/>
            <a:r>
              <a:rPr lang="en-US" sz="1100" dirty="0"/>
              <a:t>The existence of such a relationship shall be determined based on the reporting party’s statement and with consideration of the length of the relationship</a:t>
            </a:r>
          </a:p>
          <a:p>
            <a:pPr lvl="1"/>
            <a:r>
              <a:rPr lang="en-US" sz="1100" dirty="0"/>
              <a:t>The type of relationship, and the frequency of interaction between the persons involved in the relationship</a:t>
            </a:r>
          </a:p>
          <a:p>
            <a:endParaRPr lang="en-US" sz="1200" b="1" dirty="0"/>
          </a:p>
          <a:p>
            <a:r>
              <a:rPr lang="en-US" sz="1200" b="1" dirty="0"/>
              <a:t>For the purposes of this definition dating violence includes, but is not limited to:</a:t>
            </a:r>
          </a:p>
          <a:p>
            <a:pPr lvl="1"/>
            <a:r>
              <a:rPr lang="en-US" sz="1100" dirty="0"/>
              <a:t>Sexual or physical abuse or the threat of such abuse</a:t>
            </a:r>
          </a:p>
          <a:p>
            <a:pPr lvl="1"/>
            <a:r>
              <a:rPr lang="en-US" sz="1100" dirty="0"/>
              <a:t>Dating violence does not include acts covered under the definition of domestic violence </a:t>
            </a:r>
          </a:p>
          <a:p>
            <a:endParaRPr lang="en-US" sz="1200" b="1" dirty="0"/>
          </a:p>
          <a:p>
            <a:r>
              <a:rPr lang="en-US" sz="1200" b="1" dirty="0"/>
              <a:t>A felony or misdemeanor crime of violence committed:</a:t>
            </a:r>
          </a:p>
          <a:p>
            <a:pPr lvl="1"/>
            <a:r>
              <a:rPr lang="en-US" sz="1100" dirty="0"/>
              <a:t>By a current or former spouse or intimate partner of the victim </a:t>
            </a:r>
          </a:p>
          <a:p>
            <a:pPr lvl="1"/>
            <a:r>
              <a:rPr lang="en-US" sz="1100" dirty="0"/>
              <a:t>By a person with whom the victim shares a child in common </a:t>
            </a:r>
          </a:p>
          <a:p>
            <a:pPr lvl="1"/>
            <a:r>
              <a:rPr lang="en-US" sz="1100" dirty="0"/>
              <a:t>By a person who is cohabitating with, or has cohabitated with, the victim as a spouse or intimate partner</a:t>
            </a:r>
          </a:p>
          <a:p>
            <a:pPr lvl="1"/>
            <a:r>
              <a:rPr lang="en-US" sz="1100" dirty="0"/>
              <a:t>By a person similarly situated to a spouse of the victim under the domestic or family violence laws of the jurisdiction in which the crime of violence occurred</a:t>
            </a:r>
          </a:p>
          <a:p>
            <a:pPr lvl="1"/>
            <a:r>
              <a:rPr lang="en-US" sz="1100" dirty="0"/>
              <a:t>By any other person against an adult or youth victim who is protected from that person’s acts under the domestic or family violence laws of the jurisdiction in which the crime of violence occurred </a:t>
            </a:r>
          </a:p>
        </p:txBody>
      </p:sp>
    </p:spTree>
    <p:extLst>
      <p:ext uri="{BB962C8B-B14F-4D97-AF65-F5344CB8AC3E}">
        <p14:creationId xmlns:p14="http://schemas.microsoft.com/office/powerpoint/2010/main" val="22979567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Jurisdiction</a:t>
            </a:r>
          </a:p>
        </p:txBody>
      </p:sp>
      <p:sp>
        <p:nvSpPr>
          <p:cNvPr id="3" name="Content Placeholder 2"/>
          <p:cNvSpPr>
            <a:spLocks noGrp="1"/>
          </p:cNvSpPr>
          <p:nvPr>
            <p:ph idx="1"/>
          </p:nvPr>
        </p:nvSpPr>
        <p:spPr>
          <a:xfrm>
            <a:off x="457200" y="1047750"/>
            <a:ext cx="8229600" cy="3810000"/>
          </a:xfrm>
        </p:spPr>
        <p:txBody>
          <a:bodyPr>
            <a:noAutofit/>
          </a:bodyPr>
          <a:lstStyle/>
          <a:p>
            <a:r>
              <a:rPr lang="en-US" sz="1100" b="1" dirty="0"/>
              <a:t>Title IX obligations extend to sexual harassment incidents that occur off campus if any of three conditions are met:</a:t>
            </a:r>
          </a:p>
          <a:p>
            <a:pPr lvl="1"/>
            <a:r>
              <a:rPr lang="en-US" sz="1050" dirty="0"/>
              <a:t>If the off-campus incident occurs as part of the college’s “operations”</a:t>
            </a:r>
          </a:p>
          <a:p>
            <a:pPr lvl="1"/>
            <a:r>
              <a:rPr lang="en-US" sz="1050" dirty="0"/>
              <a:t>If the college exercised substantial control over the respondent and the context of the alleged sexual harassment that occurred off campus </a:t>
            </a:r>
          </a:p>
          <a:p>
            <a:pPr lvl="1"/>
            <a:r>
              <a:rPr lang="en-US" sz="1050" dirty="0"/>
              <a:t>If a sexual harassment incident occurs at an off-campus building owned or controlled by a student organization officially recognized by a postsecondary institution</a:t>
            </a:r>
            <a:endParaRPr lang="en-US" sz="1100" b="1" dirty="0"/>
          </a:p>
          <a:p>
            <a:endParaRPr lang="en-US" sz="1100" b="1" dirty="0"/>
          </a:p>
          <a:p>
            <a:r>
              <a:rPr lang="en-US" sz="1100" b="1" dirty="0"/>
              <a:t>Exception:</a:t>
            </a:r>
          </a:p>
          <a:p>
            <a:pPr lvl="1"/>
            <a:r>
              <a:rPr lang="en-US" sz="1050" dirty="0"/>
              <a:t>Nothing in these final regulations prevents a college from addressing conduct that is outside the Department’s jurisdiction due to the conduct constituting sexual harassment occurring outside the college’s education program or activity, or occurring against a person who is not located in the United States</a:t>
            </a:r>
          </a:p>
          <a:p>
            <a:pPr lvl="1"/>
            <a:r>
              <a:rPr lang="en-US" sz="1050" dirty="0"/>
              <a:t>Dismissal of a formal complaint because the allegations do not meet the Title IX definition of sexual harassment, does not preclude a college from addressing the alleged misconduct under other provisions of the college’s own code of conduct</a:t>
            </a:r>
          </a:p>
          <a:p>
            <a:endParaRPr lang="en-US" sz="1100" b="1" dirty="0"/>
          </a:p>
          <a:p>
            <a:r>
              <a:rPr lang="en-US" sz="1100" b="1" dirty="0"/>
              <a:t>Protects any person for conduct that takes place “in the United States” and an “education program or activity” includes:</a:t>
            </a:r>
          </a:p>
          <a:p>
            <a:pPr lvl="1"/>
            <a:r>
              <a:rPr lang="en-US" sz="1050" dirty="0"/>
              <a:t>locations, events, or circumstances over which the recipient exercised substantial control over both the respondent and the context in which the harassment occurs</a:t>
            </a:r>
          </a:p>
          <a:p>
            <a:pPr lvl="1"/>
            <a:r>
              <a:rPr lang="en-US" sz="1050" dirty="0"/>
              <a:t>any building owned or controlled by a student organization that is officially recognized by a postsecondary institution</a:t>
            </a:r>
          </a:p>
          <a:p>
            <a:endParaRPr lang="en-US" sz="1200" dirty="0"/>
          </a:p>
        </p:txBody>
      </p:sp>
    </p:spTree>
    <p:extLst>
      <p:ext uri="{BB962C8B-B14F-4D97-AF65-F5344CB8AC3E}">
        <p14:creationId xmlns:p14="http://schemas.microsoft.com/office/powerpoint/2010/main" val="27519315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Jurisdiction - Educational Program or Activity</a:t>
            </a:r>
          </a:p>
        </p:txBody>
      </p:sp>
      <p:sp>
        <p:nvSpPr>
          <p:cNvPr id="3" name="Content Placeholder 2"/>
          <p:cNvSpPr>
            <a:spLocks noGrp="1"/>
          </p:cNvSpPr>
          <p:nvPr>
            <p:ph idx="1"/>
          </p:nvPr>
        </p:nvSpPr>
        <p:spPr/>
        <p:txBody>
          <a:bodyPr>
            <a:noAutofit/>
          </a:bodyPr>
          <a:lstStyle/>
          <a:p>
            <a:r>
              <a:rPr lang="en-US" sz="1200" b="1" dirty="0"/>
              <a:t>Locations, events or circumstances over which the college exercises substantial control over both the respondent and the context in which the harassment occurs and Includes:</a:t>
            </a:r>
          </a:p>
          <a:p>
            <a:pPr lvl="1"/>
            <a:r>
              <a:rPr lang="en-US" sz="1100" dirty="0"/>
              <a:t>any building owned or controlled by a student organization that is officially recognized by a postsecondary institution</a:t>
            </a:r>
          </a:p>
          <a:p>
            <a:pPr lvl="1"/>
            <a:r>
              <a:rPr lang="en-US" sz="1100" dirty="0"/>
              <a:t>must be in the United States</a:t>
            </a:r>
          </a:p>
          <a:p>
            <a:pPr lvl="1"/>
            <a:r>
              <a:rPr lang="en-US" sz="1100" dirty="0"/>
              <a:t>can be on campus or off campus</a:t>
            </a:r>
          </a:p>
          <a:p>
            <a:pPr lvl="1"/>
            <a:r>
              <a:rPr lang="en-US" sz="1100" dirty="0"/>
              <a:t>for IHEs, includes fraternity or sorority houses</a:t>
            </a:r>
          </a:p>
          <a:p>
            <a:endParaRPr lang="en-US" sz="1200" b="1" dirty="0"/>
          </a:p>
          <a:p>
            <a:r>
              <a:rPr lang="en-US" sz="1200" b="1" dirty="0"/>
              <a:t>“Program or activity” encompasses “all of the operations” of a recipient which may include:</a:t>
            </a:r>
          </a:p>
          <a:p>
            <a:pPr lvl="1"/>
            <a:r>
              <a:rPr lang="en-US" sz="1100" dirty="0"/>
              <a:t>computer</a:t>
            </a:r>
          </a:p>
          <a:p>
            <a:pPr lvl="1"/>
            <a:r>
              <a:rPr lang="en-US" sz="1100" dirty="0"/>
              <a:t>internet networks</a:t>
            </a:r>
          </a:p>
          <a:p>
            <a:pPr lvl="1"/>
            <a:r>
              <a:rPr lang="en-US" sz="1100" dirty="0"/>
              <a:t>digital platforms</a:t>
            </a:r>
          </a:p>
          <a:p>
            <a:pPr lvl="1"/>
            <a:r>
              <a:rPr lang="en-US" sz="1100" dirty="0"/>
              <a:t>computer hardware</a:t>
            </a:r>
          </a:p>
          <a:p>
            <a:pPr lvl="1"/>
            <a:r>
              <a:rPr lang="en-US" sz="1100" dirty="0"/>
              <a:t>software owned, operated by or used in the operation of the recipient</a:t>
            </a:r>
          </a:p>
        </p:txBody>
      </p:sp>
    </p:spTree>
    <p:extLst>
      <p:ext uri="{BB962C8B-B14F-4D97-AF65-F5344CB8AC3E}">
        <p14:creationId xmlns:p14="http://schemas.microsoft.com/office/powerpoint/2010/main" val="40790089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lgn="ctr">
              <a:buNone/>
            </a:pPr>
            <a:r>
              <a:rPr lang="en-US" sz="4400" dirty="0"/>
              <a:t>Steps To The Title IX Process </a:t>
            </a:r>
          </a:p>
        </p:txBody>
      </p:sp>
    </p:spTree>
    <p:extLst>
      <p:ext uri="{BB962C8B-B14F-4D97-AF65-F5344CB8AC3E}">
        <p14:creationId xmlns:p14="http://schemas.microsoft.com/office/powerpoint/2010/main" val="29135490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Presentation Outline</a:t>
            </a:r>
          </a:p>
        </p:txBody>
      </p:sp>
      <p:sp>
        <p:nvSpPr>
          <p:cNvPr id="3" name="Content Placeholder 2"/>
          <p:cNvSpPr>
            <a:spLocks noGrp="1"/>
          </p:cNvSpPr>
          <p:nvPr>
            <p:ph idx="1"/>
          </p:nvPr>
        </p:nvSpPr>
        <p:spPr>
          <a:xfrm>
            <a:off x="457200" y="1063228"/>
            <a:ext cx="8229600" cy="3946922"/>
          </a:xfrm>
        </p:spPr>
        <p:txBody>
          <a:bodyPr>
            <a:noAutofit/>
          </a:bodyPr>
          <a:lstStyle/>
          <a:p>
            <a:pPr marL="0" indent="0">
              <a:buNone/>
            </a:pPr>
            <a:endParaRPr lang="en-US" sz="1400" b="1" dirty="0"/>
          </a:p>
          <a:p>
            <a:pPr marL="0" indent="0">
              <a:buNone/>
            </a:pPr>
            <a:r>
              <a:rPr lang="en-US" sz="1400" b="1" dirty="0"/>
              <a:t>This Title IX Presentation will cover the following topics:</a:t>
            </a:r>
          </a:p>
          <a:p>
            <a:pPr marL="0" indent="0">
              <a:buNone/>
            </a:pPr>
            <a:endParaRPr lang="en-US" sz="1400" b="1" dirty="0"/>
          </a:p>
          <a:p>
            <a:pPr marL="0" indent="0">
              <a:buNone/>
            </a:pPr>
            <a:endParaRPr lang="en-US" sz="1400" b="1" dirty="0"/>
          </a:p>
          <a:p>
            <a:r>
              <a:rPr lang="en-US" sz="1400" b="1" dirty="0"/>
              <a:t>Background &amp; Overview of the Title IX Regulations</a:t>
            </a:r>
          </a:p>
          <a:p>
            <a:pPr marL="0" indent="0">
              <a:buNone/>
            </a:pPr>
            <a:endParaRPr lang="en-US" sz="1400" b="1" dirty="0"/>
          </a:p>
          <a:p>
            <a:r>
              <a:rPr lang="en-US" sz="1400" b="1" dirty="0"/>
              <a:t>Individual Roles Associated with Title IX </a:t>
            </a:r>
          </a:p>
          <a:p>
            <a:pPr marL="0" indent="0">
              <a:buNone/>
            </a:pPr>
            <a:endParaRPr lang="en-US" sz="1400" b="1" dirty="0"/>
          </a:p>
          <a:p>
            <a:r>
              <a:rPr lang="en-US" sz="1400" b="1" dirty="0"/>
              <a:t>Prohibited Conduct Under Title IX</a:t>
            </a:r>
          </a:p>
          <a:p>
            <a:endParaRPr lang="en-US" sz="1400" b="1" dirty="0"/>
          </a:p>
          <a:p>
            <a:r>
              <a:rPr lang="en-US" sz="1400" b="1" dirty="0"/>
              <a:t>TCSG’s Jurisdiction Under the Title IX Regulations</a:t>
            </a:r>
          </a:p>
          <a:p>
            <a:pPr marL="0" indent="0">
              <a:buNone/>
            </a:pPr>
            <a:endParaRPr lang="en-US" sz="1400" b="1" dirty="0"/>
          </a:p>
          <a:p>
            <a:r>
              <a:rPr lang="en-US" sz="1400" b="1" dirty="0"/>
              <a:t>Components of the Title IX Grievance Process</a:t>
            </a:r>
          </a:p>
          <a:p>
            <a:pPr marL="0" indent="0">
              <a:buNone/>
            </a:pPr>
            <a:endParaRPr lang="en-US" b="1" dirty="0"/>
          </a:p>
          <a:p>
            <a:pPr marL="0" indent="0">
              <a:buNone/>
            </a:pPr>
            <a:endParaRPr lang="en-US" sz="1200" b="1" dirty="0"/>
          </a:p>
          <a:p>
            <a:pPr marL="0" indent="0">
              <a:buNone/>
            </a:pPr>
            <a:endParaRPr lang="en-US" b="1" dirty="0"/>
          </a:p>
        </p:txBody>
      </p:sp>
    </p:spTree>
    <p:extLst>
      <p:ext uri="{BB962C8B-B14F-4D97-AF65-F5344CB8AC3E}">
        <p14:creationId xmlns:p14="http://schemas.microsoft.com/office/powerpoint/2010/main" val="6858738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Complaint Process</a:t>
            </a:r>
          </a:p>
        </p:txBody>
      </p:sp>
      <p:sp>
        <p:nvSpPr>
          <p:cNvPr id="3" name="Content Placeholder 2"/>
          <p:cNvSpPr>
            <a:spLocks noGrp="1"/>
          </p:cNvSpPr>
          <p:nvPr>
            <p:ph idx="1"/>
          </p:nvPr>
        </p:nvSpPr>
        <p:spPr>
          <a:xfrm>
            <a:off x="457200" y="1123950"/>
            <a:ext cx="8229600" cy="3733800"/>
          </a:xfrm>
        </p:spPr>
        <p:txBody>
          <a:bodyPr>
            <a:noAutofit/>
          </a:bodyPr>
          <a:lstStyle/>
          <a:p>
            <a:r>
              <a:rPr lang="en-US" dirty="0"/>
              <a:t>A party who experiences alleged Title IX prohibited conduct may submit a written Title IX complaint, or under appropriate circumstances, the Title IX Coordinator may submit a written Title IX complaint on their behalf. Only the Complainant or Title IX Coordinator can submit a complaint. </a:t>
            </a:r>
          </a:p>
          <a:p>
            <a:pPr marL="0" indent="0">
              <a:buNone/>
            </a:pPr>
            <a:endParaRPr lang="en-US" dirty="0"/>
          </a:p>
          <a:p>
            <a:r>
              <a:rPr lang="en-US" dirty="0"/>
              <a:t>Once the Title IX Coordinator has been made aware of the complaint by the Complainant, the first step is to speak with the Complainant to determine (1) if there is in fact a complaint, (2) if the complaint falls under Title IX, (3) gather as much initial information as possible (date, location, contact info, potential witnesses, etc.), and (4) have the complainant submit a written and signed initial statement. </a:t>
            </a:r>
          </a:p>
          <a:p>
            <a:endParaRPr lang="en-US" dirty="0"/>
          </a:p>
          <a:p>
            <a:r>
              <a:rPr lang="en-US" dirty="0"/>
              <a:t>The Title IX Coordinator is not to “interview” the Complainant, Witnesses, or the Respondent at this time. </a:t>
            </a:r>
          </a:p>
          <a:p>
            <a:endParaRPr lang="en-US" dirty="0"/>
          </a:p>
          <a:p>
            <a:r>
              <a:rPr lang="en-US" dirty="0"/>
              <a:t>The Title IX Coordinator will assess the complaint to determine if support measures are needed, and will inform the Complainant of the process and next steps. </a:t>
            </a:r>
          </a:p>
          <a:p>
            <a:endParaRPr lang="en-US" dirty="0"/>
          </a:p>
          <a:p>
            <a:r>
              <a:rPr lang="en-US" dirty="0"/>
              <a:t>If the allegation is Clery-related or VAWA-related, the Title IX Coordinator is required to inform the campus police department of an alleged crime. The Coordinator will also provide the Complainant with the opportunity to speak with campus police or inform the local police department. </a:t>
            </a:r>
          </a:p>
          <a:p>
            <a:pPr marL="0" indent="0">
              <a:buNone/>
            </a:pPr>
            <a:endParaRPr lang="en-US" dirty="0"/>
          </a:p>
        </p:txBody>
      </p:sp>
    </p:spTree>
    <p:extLst>
      <p:ext uri="{BB962C8B-B14F-4D97-AF65-F5344CB8AC3E}">
        <p14:creationId xmlns:p14="http://schemas.microsoft.com/office/powerpoint/2010/main" val="33473368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Notifying The Technical College System</a:t>
            </a:r>
          </a:p>
        </p:txBody>
      </p:sp>
      <p:sp>
        <p:nvSpPr>
          <p:cNvPr id="3" name="Content Placeholder 2"/>
          <p:cNvSpPr>
            <a:spLocks noGrp="1"/>
          </p:cNvSpPr>
          <p:nvPr>
            <p:ph idx="1"/>
          </p:nvPr>
        </p:nvSpPr>
        <p:spPr>
          <a:xfrm>
            <a:off x="457200" y="1123950"/>
            <a:ext cx="8229600" cy="3733800"/>
          </a:xfrm>
        </p:spPr>
        <p:txBody>
          <a:bodyPr>
            <a:noAutofit/>
          </a:bodyPr>
          <a:lstStyle/>
          <a:p>
            <a:endParaRPr lang="en-US" dirty="0"/>
          </a:p>
          <a:p>
            <a:r>
              <a:rPr lang="en-US" dirty="0"/>
              <a:t>The Title IX Coordinator will submit the complaint into the TCSG Title IX Intake Form on the TCSG website: </a:t>
            </a:r>
          </a:p>
          <a:p>
            <a:pPr lvl="1"/>
            <a:r>
              <a:rPr lang="en-US" dirty="0">
                <a:hlinkClick r:id="rId2"/>
              </a:rPr>
              <a:t>https://tcsg.edu/about-tcsg/system-office-services/legal-services/title-ix/ </a:t>
            </a:r>
            <a:endParaRPr lang="en-US" dirty="0"/>
          </a:p>
          <a:p>
            <a:pPr lvl="1"/>
            <a:r>
              <a:rPr lang="en-US" dirty="0"/>
              <a:t>Password: TitleIX </a:t>
            </a:r>
          </a:p>
          <a:p>
            <a:endParaRPr lang="en-US" dirty="0"/>
          </a:p>
          <a:p>
            <a:r>
              <a:rPr lang="en-US" dirty="0"/>
              <a:t>The Title IX Coordinator and Statewide Title IX Investigator will discuss the complaint, initial information, and schedule interview times for all parties involved. At this time, the Title IX Coordinator will also inform the Advisors and Decision-Maker of the impending investigation. </a:t>
            </a:r>
          </a:p>
          <a:p>
            <a:endParaRPr lang="en-US" dirty="0"/>
          </a:p>
          <a:p>
            <a:r>
              <a:rPr lang="en-US" dirty="0"/>
              <a:t>If there is a conflict of interest for the Title IX Coordinator, this is the time to assign another Title IX designee to co-investigate the allegation. </a:t>
            </a:r>
          </a:p>
          <a:p>
            <a:endParaRPr lang="en-US" dirty="0"/>
          </a:p>
          <a:p>
            <a:r>
              <a:rPr lang="en-US" dirty="0"/>
              <a:t>Once notified by the Title IX Coordinator or HR Director, the Statewide Title IX Investigator has 45 calendar days to complete a Title IX investigation, which includes a 10-day review and response period. </a:t>
            </a:r>
          </a:p>
          <a:p>
            <a:pPr marL="0" indent="0">
              <a:buNone/>
            </a:pPr>
            <a:endParaRPr lang="en-US" dirty="0"/>
          </a:p>
        </p:txBody>
      </p:sp>
    </p:spTree>
    <p:extLst>
      <p:ext uri="{BB962C8B-B14F-4D97-AF65-F5344CB8AC3E}">
        <p14:creationId xmlns:p14="http://schemas.microsoft.com/office/powerpoint/2010/main" val="8654011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Pre-Investigation Process</a:t>
            </a:r>
          </a:p>
        </p:txBody>
      </p:sp>
      <p:sp>
        <p:nvSpPr>
          <p:cNvPr id="3" name="Content Placeholder 2"/>
          <p:cNvSpPr>
            <a:spLocks noGrp="1"/>
          </p:cNvSpPr>
          <p:nvPr>
            <p:ph idx="1"/>
          </p:nvPr>
        </p:nvSpPr>
        <p:spPr>
          <a:xfrm>
            <a:off x="457200" y="1123950"/>
            <a:ext cx="8229600" cy="3733800"/>
          </a:xfrm>
        </p:spPr>
        <p:txBody>
          <a:bodyPr>
            <a:noAutofit/>
          </a:bodyPr>
          <a:lstStyle/>
          <a:p>
            <a:endParaRPr lang="en-US" dirty="0"/>
          </a:p>
          <a:p>
            <a:r>
              <a:rPr lang="en-US" dirty="0"/>
              <a:t>The Statewide Investigator and Title IX Coordinator or HR Director will create a plan for the investigative interviews, including: identifying all parties involved, setting the order of party interviews, listing questions to ask, gathering pertinent evidence, etc. </a:t>
            </a:r>
          </a:p>
          <a:p>
            <a:endParaRPr lang="en-US" dirty="0"/>
          </a:p>
          <a:p>
            <a:r>
              <a:rPr lang="en-US" dirty="0"/>
              <a:t>The Title IX Coordinator will gather the contact information for both the Complainant and Respondent so that they can be sent an official notice of investigation by the Statewide Title IX Investigator. Generally, this will be the first notification to the Respondent. </a:t>
            </a:r>
          </a:p>
          <a:p>
            <a:endParaRPr lang="en-US" dirty="0"/>
          </a:p>
          <a:p>
            <a:r>
              <a:rPr lang="en-US" dirty="0"/>
              <a:t>The Title IX Coordinator will notify both parties that they have the right to bring an Advisor of their choice to the investigative interview. If either the Complainant or Respondent does not have an Advisor, the college is required to provide an advisor for them prior to, and to attend, the interview. </a:t>
            </a:r>
          </a:p>
          <a:p>
            <a:endParaRPr lang="en-US" dirty="0"/>
          </a:p>
          <a:p>
            <a:r>
              <a:rPr lang="en-US" dirty="0"/>
              <a:t>The Title IX Coordinator will work with the Statewide Title IX Investigator to schedule the location and time of the interviews that is conducive to both parties’ schedules and ensures they are separated by proximity and time from the other party. </a:t>
            </a:r>
          </a:p>
          <a:p>
            <a:pPr marL="0" indent="0">
              <a:buNone/>
            </a:pPr>
            <a:endParaRPr lang="en-US" dirty="0"/>
          </a:p>
        </p:txBody>
      </p:sp>
    </p:spTree>
    <p:extLst>
      <p:ext uri="{BB962C8B-B14F-4D97-AF65-F5344CB8AC3E}">
        <p14:creationId xmlns:p14="http://schemas.microsoft.com/office/powerpoint/2010/main" val="873256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Investigation Process</a:t>
            </a:r>
          </a:p>
        </p:txBody>
      </p:sp>
      <p:sp>
        <p:nvSpPr>
          <p:cNvPr id="3" name="Content Placeholder 2"/>
          <p:cNvSpPr>
            <a:spLocks noGrp="1"/>
          </p:cNvSpPr>
          <p:nvPr>
            <p:ph idx="1"/>
          </p:nvPr>
        </p:nvSpPr>
        <p:spPr>
          <a:xfrm>
            <a:off x="457200" y="1072754"/>
            <a:ext cx="8229600" cy="3733800"/>
          </a:xfrm>
        </p:spPr>
        <p:txBody>
          <a:bodyPr>
            <a:noAutofit/>
          </a:bodyPr>
          <a:lstStyle/>
          <a:p>
            <a:endParaRPr lang="en-US" dirty="0"/>
          </a:p>
          <a:p>
            <a:r>
              <a:rPr lang="en-US" dirty="0"/>
              <a:t>The Statewide Investigator and Title IX Coordinator or HR Director will interview all parties involved, gather supporting evidence, and discuss circumstances surrounding the investigation. </a:t>
            </a:r>
          </a:p>
          <a:p>
            <a:endParaRPr lang="en-US" dirty="0"/>
          </a:p>
          <a:p>
            <a:r>
              <a:rPr lang="en-US" dirty="0"/>
              <a:t>The Statewide Investigator will write the initial draft report. The initial draft report and supporting evidence will be sent to both parties and their advisors. Both parties have 10 days to review and respond to the draft report. </a:t>
            </a:r>
          </a:p>
          <a:p>
            <a:endParaRPr lang="en-US" dirty="0"/>
          </a:p>
          <a:p>
            <a:r>
              <a:rPr lang="en-US" dirty="0"/>
              <a:t>After the 10-day review and response period, the Statewide Investigator will consider any responses given, include them in the report, and make a final determination on the complaint in a final investigative report. The report will be sent to the Title IX Coordinator to be disbursed to both parties and their Advisors.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6269401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Post-Investigation Process</a:t>
            </a:r>
          </a:p>
        </p:txBody>
      </p:sp>
      <p:sp>
        <p:nvSpPr>
          <p:cNvPr id="3" name="Content Placeholder 2"/>
          <p:cNvSpPr>
            <a:spLocks noGrp="1"/>
          </p:cNvSpPr>
          <p:nvPr>
            <p:ph idx="1"/>
          </p:nvPr>
        </p:nvSpPr>
        <p:spPr>
          <a:xfrm>
            <a:off x="457200" y="1072754"/>
            <a:ext cx="8229600" cy="3733800"/>
          </a:xfrm>
        </p:spPr>
        <p:txBody>
          <a:bodyPr>
            <a:noAutofit/>
          </a:bodyPr>
          <a:lstStyle/>
          <a:p>
            <a:endParaRPr lang="en-US" dirty="0"/>
          </a:p>
          <a:p>
            <a:r>
              <a:rPr lang="en-US" dirty="0"/>
              <a:t>After receiving the final investigation report and disseminating it to both parties and their Advisors, the Title IX Coordinator will collaborate with the Decision-Maker to begin the process of scheduling the live hearing at least 10 days after the parties receive the report. </a:t>
            </a:r>
          </a:p>
          <a:p>
            <a:endParaRPr lang="en-US" dirty="0"/>
          </a:p>
          <a:p>
            <a:r>
              <a:rPr lang="en-US" dirty="0"/>
              <a:t>The report will determine if the allegation is substantiated or not, and if the behavior rises to a violation of their appropriate procedure. If a violation is substantiated, the Title IX Coordinator will need to inform the Decision-Maker to prepare for an impending live hearing as a part of the grievance procedure. </a:t>
            </a:r>
          </a:p>
          <a:p>
            <a:endParaRPr lang="en-US" dirty="0"/>
          </a:p>
          <a:p>
            <a:r>
              <a:rPr lang="en-US" dirty="0"/>
              <a:t>If a Title IX violation is not substantiated, but during the investigation, the investigators determine there may be a violation of the Student Code of Conduct, the information will be forwarded to the appropriate local personnel for investigation. </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8234899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Pre-Live Hearing Process</a:t>
            </a:r>
          </a:p>
        </p:txBody>
      </p:sp>
      <p:sp>
        <p:nvSpPr>
          <p:cNvPr id="3" name="Content Placeholder 2"/>
          <p:cNvSpPr>
            <a:spLocks noGrp="1"/>
          </p:cNvSpPr>
          <p:nvPr>
            <p:ph idx="1"/>
          </p:nvPr>
        </p:nvSpPr>
        <p:spPr>
          <a:xfrm>
            <a:off x="457200" y="1123950"/>
            <a:ext cx="8229600" cy="3733800"/>
          </a:xfrm>
        </p:spPr>
        <p:txBody>
          <a:bodyPr>
            <a:noAutofit/>
          </a:bodyPr>
          <a:lstStyle/>
          <a:p>
            <a:endParaRPr lang="en-US" dirty="0"/>
          </a:p>
          <a:p>
            <a:r>
              <a:rPr lang="en-US" dirty="0"/>
              <a:t>Both parties are required to have a second 10-calendar day preparation period prior to participating in a live hearing. </a:t>
            </a:r>
          </a:p>
          <a:p>
            <a:endParaRPr lang="en-US" dirty="0"/>
          </a:p>
          <a:p>
            <a:r>
              <a:rPr lang="en-US" dirty="0"/>
              <a:t>The Decision-Maker is the presiding officer of the live hearing. </a:t>
            </a:r>
          </a:p>
          <a:p>
            <a:endParaRPr lang="en-US" dirty="0"/>
          </a:p>
          <a:p>
            <a:r>
              <a:rPr lang="en-US" dirty="0"/>
              <a:t>The role of the Advisors is to cross-examine the other party and/or any witnesses, if applicable, during the live hearing. </a:t>
            </a:r>
          </a:p>
          <a:p>
            <a:endParaRPr lang="en-US" dirty="0"/>
          </a:p>
          <a:p>
            <a:r>
              <a:rPr lang="en-US" dirty="0"/>
              <a:t>The Title IX Coordinator is not necessarily involved in the live hearing, but will serve in the role of Hearing Coordinator. This role is responsible for managing the logistics of the hearing, including confirming Decision-Maker attendance, confirming party and witness attendance, arranging technology for recording the hearing, making arrangements if a party requests to be in a separate location from the other party, etc. </a:t>
            </a:r>
          </a:p>
          <a:p>
            <a:pPr marL="0" indent="0">
              <a:buNone/>
            </a:pPr>
            <a:endParaRPr lang="en-US" dirty="0"/>
          </a:p>
        </p:txBody>
      </p:sp>
    </p:spTree>
    <p:extLst>
      <p:ext uri="{BB962C8B-B14F-4D97-AF65-F5344CB8AC3E}">
        <p14:creationId xmlns:p14="http://schemas.microsoft.com/office/powerpoint/2010/main" val="24040641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Live Hearing Process</a:t>
            </a:r>
          </a:p>
        </p:txBody>
      </p:sp>
      <p:sp>
        <p:nvSpPr>
          <p:cNvPr id="3" name="Content Placeholder 2"/>
          <p:cNvSpPr>
            <a:spLocks noGrp="1"/>
          </p:cNvSpPr>
          <p:nvPr>
            <p:ph idx="1"/>
          </p:nvPr>
        </p:nvSpPr>
        <p:spPr>
          <a:xfrm>
            <a:off x="457200" y="1123950"/>
            <a:ext cx="8229600" cy="3733800"/>
          </a:xfrm>
        </p:spPr>
        <p:txBody>
          <a:bodyPr>
            <a:noAutofit/>
          </a:bodyPr>
          <a:lstStyle/>
          <a:p>
            <a:endParaRPr lang="en-US" dirty="0"/>
          </a:p>
          <a:p>
            <a:r>
              <a:rPr lang="en-US" dirty="0"/>
              <a:t>The Hearing Coordinator (</a:t>
            </a:r>
            <a:r>
              <a:rPr lang="en-US" i="1" dirty="0"/>
              <a:t>Title IX Coordinator</a:t>
            </a:r>
            <a:r>
              <a:rPr lang="en-US" dirty="0"/>
              <a:t>) and Decision-Maker will confirm both parties have Advisors present. If not, the hearing will need to be postponed until both parties have an Advisor. </a:t>
            </a:r>
          </a:p>
          <a:p>
            <a:endParaRPr lang="en-US" dirty="0"/>
          </a:p>
          <a:p>
            <a:r>
              <a:rPr lang="en-US" dirty="0"/>
              <a:t>The Hearing Coordinator (</a:t>
            </a:r>
            <a:r>
              <a:rPr lang="en-US" i="1" dirty="0"/>
              <a:t>Title IX Coordinator</a:t>
            </a:r>
            <a:r>
              <a:rPr lang="en-US" dirty="0"/>
              <a:t>) will initiate the selected recording option for the hearing. (Ex. WebEx, court reporter, film, etc.). The college is responsible for making a record of the hearing. </a:t>
            </a:r>
          </a:p>
          <a:p>
            <a:endParaRPr lang="en-US" dirty="0"/>
          </a:p>
          <a:p>
            <a:r>
              <a:rPr lang="en-US" dirty="0"/>
              <a:t>The Decision-Maker will open the hearing by explaining the purpose and procedure. </a:t>
            </a:r>
          </a:p>
          <a:p>
            <a:endParaRPr lang="en-US" dirty="0"/>
          </a:p>
          <a:p>
            <a:r>
              <a:rPr lang="en-US" dirty="0"/>
              <a:t>Advisors of each party will introduce relevant evidence and question witnesses (if applicable), including the other party. </a:t>
            </a:r>
          </a:p>
          <a:p>
            <a:endParaRPr lang="en-US" dirty="0"/>
          </a:p>
          <a:p>
            <a:r>
              <a:rPr lang="en-US" dirty="0"/>
              <a:t>The Decision-Maker has the right to ask questions of the parties and witnesses (if applicable). </a:t>
            </a:r>
          </a:p>
          <a:p>
            <a:pPr marL="0" indent="0">
              <a:buNone/>
            </a:pPr>
            <a:endParaRPr lang="en-US" dirty="0"/>
          </a:p>
        </p:txBody>
      </p:sp>
    </p:spTree>
    <p:extLst>
      <p:ext uri="{BB962C8B-B14F-4D97-AF65-F5344CB8AC3E}">
        <p14:creationId xmlns:p14="http://schemas.microsoft.com/office/powerpoint/2010/main" val="18786843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Post-Live Hearing Process</a:t>
            </a:r>
          </a:p>
        </p:txBody>
      </p:sp>
      <p:sp>
        <p:nvSpPr>
          <p:cNvPr id="3" name="Content Placeholder 2"/>
          <p:cNvSpPr>
            <a:spLocks noGrp="1"/>
          </p:cNvSpPr>
          <p:nvPr>
            <p:ph idx="1"/>
          </p:nvPr>
        </p:nvSpPr>
        <p:spPr>
          <a:xfrm>
            <a:off x="457200" y="1123950"/>
            <a:ext cx="8229600" cy="3733800"/>
          </a:xfrm>
        </p:spPr>
        <p:txBody>
          <a:bodyPr>
            <a:noAutofit/>
          </a:bodyPr>
          <a:lstStyle/>
          <a:p>
            <a:endParaRPr lang="en-US" dirty="0"/>
          </a:p>
          <a:p>
            <a:r>
              <a:rPr lang="en-US" dirty="0"/>
              <a:t>The Decision-Maker will send both parties a written determination. The written determination will make findings of fact, reasons for decision, sanctions (if any), and instructions for appeal, within 10 business days after the hearing. </a:t>
            </a:r>
          </a:p>
          <a:p>
            <a:endParaRPr lang="en-US" dirty="0"/>
          </a:p>
          <a:p>
            <a:r>
              <a:rPr lang="en-US" dirty="0"/>
              <a:t>The results of the Decision-Maker’s written determination will either: (1) Dismiss the complaint, (2) impose sanctions, or (3) either party can appeal. </a:t>
            </a:r>
          </a:p>
          <a:p>
            <a:pPr marL="0" indent="0">
              <a:buNone/>
            </a:pPr>
            <a:endParaRPr lang="en-US" dirty="0"/>
          </a:p>
        </p:txBody>
      </p:sp>
    </p:spTree>
    <p:extLst>
      <p:ext uri="{BB962C8B-B14F-4D97-AF65-F5344CB8AC3E}">
        <p14:creationId xmlns:p14="http://schemas.microsoft.com/office/powerpoint/2010/main" val="2155646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Appeal Process (Post Investigation)</a:t>
            </a:r>
          </a:p>
        </p:txBody>
      </p:sp>
      <p:sp>
        <p:nvSpPr>
          <p:cNvPr id="3" name="Content Placeholder 2"/>
          <p:cNvSpPr>
            <a:spLocks noGrp="1"/>
          </p:cNvSpPr>
          <p:nvPr>
            <p:ph idx="1"/>
          </p:nvPr>
        </p:nvSpPr>
        <p:spPr>
          <a:xfrm>
            <a:off x="457200" y="1123950"/>
            <a:ext cx="8229600" cy="3733800"/>
          </a:xfrm>
        </p:spPr>
        <p:txBody>
          <a:bodyPr>
            <a:noAutofit/>
          </a:bodyPr>
          <a:lstStyle/>
          <a:p>
            <a:r>
              <a:rPr lang="en-US" dirty="0"/>
              <a:t>If the investigation is completed with an unsubstantiated conclusion (a finding that the alleged behavior did not occur or did constitute a Title IX violation), which would result in not having a live hearing, the Complainant can appeal the decision. </a:t>
            </a:r>
          </a:p>
          <a:p>
            <a:endParaRPr lang="en-US" dirty="0"/>
          </a:p>
          <a:p>
            <a:r>
              <a:rPr lang="en-US" dirty="0"/>
              <a:t>Within 10 calendar days from receiving the final investigation report, the Complainant can appeal the results of the investigation. The appeal must be submitted in writing to Title IX Coordinator, up to 6,000 words. </a:t>
            </a:r>
          </a:p>
          <a:p>
            <a:endParaRPr lang="en-US" dirty="0"/>
          </a:p>
          <a:p>
            <a:r>
              <a:rPr lang="en-US" dirty="0"/>
              <a:t>Appeals are approved on limited grounds: </a:t>
            </a:r>
          </a:p>
          <a:p>
            <a:pPr lvl="1"/>
            <a:r>
              <a:rPr lang="en-US" dirty="0"/>
              <a:t>Were there any procedural irregularities that substantially affected the outcome of the matter to the detriment of the appealing Party? </a:t>
            </a:r>
          </a:p>
          <a:p>
            <a:pPr lvl="1"/>
            <a:r>
              <a:rPr lang="en-US" dirty="0"/>
              <a:t>Was there any substantive new evidence that was not available at the time of the decision or Hearing and that could not have been available based on reasonable and diligent inquiry that would substantially affect the outcome of the decision? </a:t>
            </a:r>
          </a:p>
          <a:p>
            <a:pPr lvl="1"/>
            <a:r>
              <a:rPr lang="en-US" dirty="0"/>
              <a:t>Did the Investigator or Co-investigator (Title IX Coordinator) have a conflict of interest or bias for or against Complainant that affected the outcome of the matter? </a:t>
            </a:r>
          </a:p>
          <a:p>
            <a:pPr lvl="1"/>
            <a:r>
              <a:rPr lang="en-US" dirty="0"/>
              <a:t>The option to appeal based on sanctions being too harsh would not apply in this situation because sanctions are only given after live hearings. </a:t>
            </a:r>
          </a:p>
          <a:p>
            <a:endParaRPr lang="en-US" dirty="0"/>
          </a:p>
          <a:p>
            <a:pPr marL="0" indent="0">
              <a:buNone/>
            </a:pPr>
            <a:endParaRPr lang="en-US" dirty="0"/>
          </a:p>
        </p:txBody>
      </p:sp>
    </p:spTree>
    <p:extLst>
      <p:ext uri="{BB962C8B-B14F-4D97-AF65-F5344CB8AC3E}">
        <p14:creationId xmlns:p14="http://schemas.microsoft.com/office/powerpoint/2010/main" val="27336092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Post Investigation Continued</a:t>
            </a:r>
          </a:p>
        </p:txBody>
      </p:sp>
      <p:sp>
        <p:nvSpPr>
          <p:cNvPr id="3" name="Content Placeholder 2"/>
          <p:cNvSpPr>
            <a:spLocks noGrp="1"/>
          </p:cNvSpPr>
          <p:nvPr>
            <p:ph idx="1"/>
          </p:nvPr>
        </p:nvSpPr>
        <p:spPr>
          <a:xfrm>
            <a:off x="457200" y="1123950"/>
            <a:ext cx="8229600" cy="3733800"/>
          </a:xfrm>
        </p:spPr>
        <p:txBody>
          <a:bodyPr>
            <a:noAutofit/>
          </a:bodyPr>
          <a:lstStyle/>
          <a:p>
            <a:r>
              <a:rPr lang="en-US" dirty="0"/>
              <a:t>The Title IX Coordinator will send the appeal to the TCSG Commissioner or his designee. The Title IX Coordinator will also send the appeal to the other party for response. </a:t>
            </a:r>
          </a:p>
          <a:p>
            <a:endParaRPr lang="en-US" dirty="0"/>
          </a:p>
          <a:p>
            <a:r>
              <a:rPr lang="en-US" dirty="0"/>
              <a:t>The other party has 10 calendar days to respond to the appeal. </a:t>
            </a:r>
          </a:p>
          <a:p>
            <a:endParaRPr lang="en-US" dirty="0"/>
          </a:p>
          <a:p>
            <a:r>
              <a:rPr lang="en-US" dirty="0"/>
              <a:t>The Title IX Coordinator has the right to submit a written response to the appeal, but is not required to. </a:t>
            </a:r>
          </a:p>
          <a:p>
            <a:endParaRPr lang="en-US" dirty="0"/>
          </a:p>
          <a:p>
            <a:r>
              <a:rPr lang="en-US" dirty="0"/>
              <a:t>The TCSG Commissioner or his designee will have 10 business days after receiving all appeal documentation to submit a final notice of outcome appeal. </a:t>
            </a:r>
          </a:p>
          <a:p>
            <a:endParaRPr lang="en-US" dirty="0"/>
          </a:p>
          <a:p>
            <a:r>
              <a:rPr lang="en-US" dirty="0"/>
              <a:t>The Respondent does not have the option to appeal after an investigation with an unsubstantiated conclusion because Title IX requires substantiated complaints to proceed to a live hearing. The Respondent will have the opportunity to appeal a decision after the live hearing. </a:t>
            </a:r>
          </a:p>
          <a:p>
            <a:pPr marL="0" indent="0">
              <a:buNone/>
            </a:pPr>
            <a:endParaRPr lang="en-US" dirty="0">
              <a:solidFill>
                <a:schemeClr val="tx1"/>
              </a:solidFill>
            </a:endParaRPr>
          </a:p>
        </p:txBody>
      </p:sp>
    </p:spTree>
    <p:extLst>
      <p:ext uri="{BB962C8B-B14F-4D97-AF65-F5344CB8AC3E}">
        <p14:creationId xmlns:p14="http://schemas.microsoft.com/office/powerpoint/2010/main" val="11326216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lgn="ctr">
              <a:buNone/>
            </a:pPr>
            <a:r>
              <a:rPr lang="en-US" sz="4400" dirty="0"/>
              <a:t>Title IX Overview &amp; Roles</a:t>
            </a:r>
          </a:p>
        </p:txBody>
      </p:sp>
    </p:spTree>
    <p:extLst>
      <p:ext uri="{BB962C8B-B14F-4D97-AF65-F5344CB8AC3E}">
        <p14:creationId xmlns:p14="http://schemas.microsoft.com/office/powerpoint/2010/main" val="22070969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Appeal Process (Post Hearing)</a:t>
            </a:r>
          </a:p>
        </p:txBody>
      </p:sp>
      <p:sp>
        <p:nvSpPr>
          <p:cNvPr id="3" name="Content Placeholder 2"/>
          <p:cNvSpPr>
            <a:spLocks noGrp="1"/>
          </p:cNvSpPr>
          <p:nvPr>
            <p:ph idx="1"/>
          </p:nvPr>
        </p:nvSpPr>
        <p:spPr>
          <a:xfrm>
            <a:off x="457200" y="1123950"/>
            <a:ext cx="8229600" cy="3733800"/>
          </a:xfrm>
        </p:spPr>
        <p:txBody>
          <a:bodyPr>
            <a:noAutofit/>
          </a:bodyPr>
          <a:lstStyle/>
          <a:p>
            <a:r>
              <a:rPr lang="en-US" dirty="0"/>
              <a:t>Within 10 calendar days from receiving written determination, either party can appeal the results of the hearing. The appeal must be submitted in writing to the Hearing Coordinator (</a:t>
            </a:r>
            <a:r>
              <a:rPr lang="en-US" i="1" dirty="0"/>
              <a:t>Title IX Coordinator</a:t>
            </a:r>
            <a:r>
              <a:rPr lang="en-US" dirty="0"/>
              <a:t>), up to 6,000 words. </a:t>
            </a:r>
          </a:p>
          <a:p>
            <a:endParaRPr lang="en-US" dirty="0"/>
          </a:p>
          <a:p>
            <a:r>
              <a:rPr lang="en-US" dirty="0"/>
              <a:t>Appeals are approved on limited grounds: </a:t>
            </a:r>
          </a:p>
          <a:p>
            <a:pPr lvl="1"/>
            <a:r>
              <a:rPr lang="en-US" dirty="0"/>
              <a:t>Were there any procedural irregularities that substantially affected the outcome of the matter to the detriment of the appealing Party? </a:t>
            </a:r>
          </a:p>
          <a:p>
            <a:pPr lvl="1"/>
            <a:r>
              <a:rPr lang="en-US" dirty="0"/>
              <a:t>Was there any substantive new evidence that was not available at the time of the decision or Hearing and that could not have been available based on reasonable and diligent inquiry that would substantially affect the outcome of the decision? </a:t>
            </a:r>
          </a:p>
          <a:p>
            <a:pPr lvl="1"/>
            <a:r>
              <a:rPr lang="en-US" dirty="0"/>
              <a:t>Did the Title IX Coordinator, Investigator(s), or Decision-Maker have a conflict of interest or bias for or against Complainants or Respondents that affected the outcome of the matter? </a:t>
            </a:r>
          </a:p>
          <a:p>
            <a:pPr lvl="1"/>
            <a:r>
              <a:rPr lang="en-US" dirty="0"/>
              <a:t>For matters that proceeded to Sanctioning and imposition of Remedies, are the Sanction and/or Remedies ones that could have been issued by reasonable persons given the findings of the case? </a:t>
            </a:r>
          </a:p>
          <a:p>
            <a:endParaRPr lang="en-US" dirty="0"/>
          </a:p>
          <a:p>
            <a:r>
              <a:rPr lang="en-US" dirty="0"/>
              <a:t>The Hearing Coordinator (Title IX Coordinator) will send the appeal to the TCSG Commissioner or his designee. The Hearing Coordinator (</a:t>
            </a:r>
            <a:r>
              <a:rPr lang="en-US" i="1" dirty="0"/>
              <a:t>Title IX Coordinator</a:t>
            </a:r>
            <a:r>
              <a:rPr lang="en-US" dirty="0"/>
              <a:t>) will also send the appeal to the other party for response. </a:t>
            </a:r>
          </a:p>
          <a:p>
            <a:pPr marL="0" indent="0">
              <a:buNone/>
            </a:pPr>
            <a:endParaRPr lang="en-US" dirty="0"/>
          </a:p>
        </p:txBody>
      </p:sp>
    </p:spTree>
    <p:extLst>
      <p:ext uri="{BB962C8B-B14F-4D97-AF65-F5344CB8AC3E}">
        <p14:creationId xmlns:p14="http://schemas.microsoft.com/office/powerpoint/2010/main" val="14605385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Post Hearing Continued</a:t>
            </a:r>
          </a:p>
        </p:txBody>
      </p:sp>
      <p:sp>
        <p:nvSpPr>
          <p:cNvPr id="3" name="Content Placeholder 2"/>
          <p:cNvSpPr>
            <a:spLocks noGrp="1"/>
          </p:cNvSpPr>
          <p:nvPr>
            <p:ph idx="1"/>
          </p:nvPr>
        </p:nvSpPr>
        <p:spPr>
          <a:xfrm>
            <a:off x="457200" y="1123950"/>
            <a:ext cx="8229600" cy="3733800"/>
          </a:xfrm>
        </p:spPr>
        <p:txBody>
          <a:bodyPr>
            <a:noAutofit/>
          </a:bodyPr>
          <a:lstStyle/>
          <a:p>
            <a:r>
              <a:rPr lang="en-US" dirty="0"/>
              <a:t>The other party has 10 calendar days to respond to the appeal. </a:t>
            </a:r>
          </a:p>
          <a:p>
            <a:endParaRPr lang="en-US" dirty="0"/>
          </a:p>
          <a:p>
            <a:r>
              <a:rPr lang="en-US" dirty="0"/>
              <a:t>The Title IX Coordinator has the right to submit a written response to the appeal, but is not required to. </a:t>
            </a:r>
          </a:p>
          <a:p>
            <a:endParaRPr lang="en-US" dirty="0"/>
          </a:p>
          <a:p>
            <a:r>
              <a:rPr lang="en-US" dirty="0"/>
              <a:t>The TCSG Commissioner or his designee will have 10 business days after receiving all appeal documentation to submit a final notice of outcome appeal. </a:t>
            </a:r>
          </a:p>
          <a:p>
            <a:pPr marL="0" indent="0">
              <a:buNone/>
            </a:pPr>
            <a:endParaRPr lang="en-US" dirty="0"/>
          </a:p>
        </p:txBody>
      </p:sp>
    </p:spTree>
    <p:extLst>
      <p:ext uri="{BB962C8B-B14F-4D97-AF65-F5344CB8AC3E}">
        <p14:creationId xmlns:p14="http://schemas.microsoft.com/office/powerpoint/2010/main" val="37679289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Case #1 – Off-Campus Sponsored Event</a:t>
            </a:r>
          </a:p>
        </p:txBody>
      </p:sp>
      <p:sp>
        <p:nvSpPr>
          <p:cNvPr id="3" name="Content Placeholder 2"/>
          <p:cNvSpPr>
            <a:spLocks noGrp="1"/>
          </p:cNvSpPr>
          <p:nvPr>
            <p:ph idx="1"/>
          </p:nvPr>
        </p:nvSpPr>
        <p:spPr/>
        <p:txBody>
          <a:bodyPr/>
          <a:lstStyle/>
          <a:p>
            <a:r>
              <a:rPr lang="en-US" sz="1800" dirty="0"/>
              <a:t>At a TCSG-sponsored automotive club weekend expo (college-paid transport/lodging), Student A reports non-consensual sexual contact by Student B in hotel after team dinner. A was heavily intoxicated (witnesses confirm slurring/blackouts); B claims consent. A missed sessions due to trauma.</a:t>
            </a:r>
          </a:p>
          <a:p>
            <a:r>
              <a:rPr lang="en-US" sz="1800" dirty="0"/>
              <a:t>Key Questions to Consider:</a:t>
            </a:r>
          </a:p>
          <a:p>
            <a:pPr lvl="1"/>
            <a:r>
              <a:rPr lang="en-US" sz="1800" dirty="0"/>
              <a:t>Jurisdiction</a:t>
            </a:r>
          </a:p>
          <a:p>
            <a:pPr lvl="1"/>
            <a:r>
              <a:rPr lang="en-US" sz="1800" dirty="0"/>
              <a:t>Coordinator Actions</a:t>
            </a:r>
          </a:p>
          <a:p>
            <a:pPr lvl="1"/>
            <a:r>
              <a:rPr lang="en-US" sz="1800" dirty="0"/>
              <a:t>Potential Pitfalls</a:t>
            </a:r>
          </a:p>
          <a:p>
            <a:pPr lvl="1"/>
            <a:r>
              <a:rPr lang="en-US" sz="1800" dirty="0"/>
              <a:t>Consent</a:t>
            </a:r>
          </a:p>
          <a:p>
            <a:pPr lvl="1"/>
            <a:endParaRPr lang="en-US" dirty="0"/>
          </a:p>
        </p:txBody>
      </p:sp>
    </p:spTree>
    <p:extLst>
      <p:ext uri="{BB962C8B-B14F-4D97-AF65-F5344CB8AC3E}">
        <p14:creationId xmlns:p14="http://schemas.microsoft.com/office/powerpoint/2010/main" val="37554064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Case #2 – Quid Pro Quo Harassment</a:t>
            </a:r>
          </a:p>
        </p:txBody>
      </p:sp>
      <p:sp>
        <p:nvSpPr>
          <p:cNvPr id="3" name="Content Placeholder 2"/>
          <p:cNvSpPr>
            <a:spLocks noGrp="1"/>
          </p:cNvSpPr>
          <p:nvPr>
            <p:ph idx="1"/>
          </p:nvPr>
        </p:nvSpPr>
        <p:spPr/>
        <p:txBody>
          <a:bodyPr>
            <a:normAutofit/>
          </a:bodyPr>
          <a:lstStyle/>
          <a:p>
            <a:r>
              <a:rPr lang="en-US" sz="1800" dirty="0"/>
              <a:t>Welding student provides texts showing instructor implying better grades for “personal time.” Student fears project retaliation; initial request for no formal action, but grade already affected.</a:t>
            </a:r>
          </a:p>
          <a:p>
            <a:r>
              <a:rPr lang="en-US" sz="1800" dirty="0"/>
              <a:t>Key Considerations:</a:t>
            </a:r>
          </a:p>
          <a:p>
            <a:pPr lvl="1"/>
            <a:r>
              <a:rPr lang="en-US" sz="1800" dirty="0"/>
              <a:t>Employee as Respondent</a:t>
            </a:r>
          </a:p>
          <a:p>
            <a:pPr lvl="1"/>
            <a:r>
              <a:rPr lang="en-US" sz="1800" dirty="0"/>
              <a:t>Confidentiality vs. Safety</a:t>
            </a:r>
          </a:p>
          <a:p>
            <a:pPr lvl="1"/>
            <a:r>
              <a:rPr lang="en-US" sz="1800" dirty="0"/>
              <a:t>Suggested Supportive Measures?</a:t>
            </a:r>
          </a:p>
          <a:p>
            <a:pPr lvl="1"/>
            <a:r>
              <a:rPr lang="en-US" sz="1800" dirty="0"/>
              <a:t>Options to Resolve?</a:t>
            </a:r>
          </a:p>
          <a:p>
            <a:pPr lvl="1"/>
            <a:r>
              <a:rPr lang="en-US" sz="1800" dirty="0"/>
              <a:t>Title IX sole track for this complaint?</a:t>
            </a:r>
          </a:p>
          <a:p>
            <a:pPr lvl="1"/>
            <a:r>
              <a:rPr lang="en-US" sz="1800" dirty="0"/>
              <a:t>How to handle anonymity requests</a:t>
            </a:r>
          </a:p>
        </p:txBody>
      </p:sp>
    </p:spTree>
    <p:extLst>
      <p:ext uri="{BB962C8B-B14F-4D97-AF65-F5344CB8AC3E}">
        <p14:creationId xmlns:p14="http://schemas.microsoft.com/office/powerpoint/2010/main" val="26269919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Case #3 – Cyber Stalking &amp; Harassment</a:t>
            </a:r>
          </a:p>
        </p:txBody>
      </p:sp>
      <p:sp>
        <p:nvSpPr>
          <p:cNvPr id="3" name="Content Placeholder 2"/>
          <p:cNvSpPr>
            <a:spLocks noGrp="1"/>
          </p:cNvSpPr>
          <p:nvPr>
            <p:ph idx="1"/>
          </p:nvPr>
        </p:nvSpPr>
        <p:spPr/>
        <p:txBody>
          <a:bodyPr>
            <a:normAutofit/>
          </a:bodyPr>
          <a:lstStyle/>
          <a:p>
            <a:r>
              <a:rPr lang="en-US" sz="1800" dirty="0"/>
              <a:t>Nursing student reports classmate’s repeated threats, photo sharing, and uninvited clinical site appearances. No on-campus incidents, but causes class/clinical avoidance; evidence: screenshots, tags.</a:t>
            </a:r>
          </a:p>
          <a:p>
            <a:r>
              <a:rPr lang="en-US" sz="1800" dirty="0"/>
              <a:t>Key Considerations:</a:t>
            </a:r>
          </a:p>
          <a:p>
            <a:pPr lvl="1"/>
            <a:r>
              <a:rPr lang="en-US" sz="1800" dirty="0"/>
              <a:t>How to measure “severity” or “pervasiveness”</a:t>
            </a:r>
          </a:p>
          <a:p>
            <a:pPr lvl="1"/>
            <a:r>
              <a:rPr lang="en-US" sz="1800" dirty="0"/>
              <a:t>Jurisdictional issues?</a:t>
            </a:r>
          </a:p>
          <a:p>
            <a:pPr lvl="1"/>
            <a:r>
              <a:rPr lang="en-US" sz="1800" dirty="0"/>
              <a:t>Interim measures?</a:t>
            </a:r>
          </a:p>
          <a:p>
            <a:pPr lvl="1"/>
            <a:r>
              <a:rPr lang="en-US" sz="1800" dirty="0"/>
              <a:t>Other non-Title IX considerations?</a:t>
            </a:r>
          </a:p>
        </p:txBody>
      </p:sp>
    </p:spTree>
    <p:extLst>
      <p:ext uri="{BB962C8B-B14F-4D97-AF65-F5344CB8AC3E}">
        <p14:creationId xmlns:p14="http://schemas.microsoft.com/office/powerpoint/2010/main" val="33069066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a:t>Case #4 – Dating Violence in Clinical Setting</a:t>
            </a:r>
          </a:p>
        </p:txBody>
      </p:sp>
      <p:sp>
        <p:nvSpPr>
          <p:cNvPr id="3" name="Content Placeholder 2"/>
          <p:cNvSpPr>
            <a:spLocks noGrp="1"/>
          </p:cNvSpPr>
          <p:nvPr>
            <p:ph idx="1"/>
          </p:nvPr>
        </p:nvSpPr>
        <p:spPr/>
        <p:txBody>
          <a:bodyPr/>
          <a:lstStyle/>
          <a:p>
            <a:r>
              <a:rPr lang="en-US" sz="1800" dirty="0"/>
              <a:t>Dual-enrollment high school student reports physical abuse (bruising) by dating partner (fellow student) off-campus, but incidents spill into clinical externship at partner hospital (TCSG-arranged).  The student expresses fear of partner retaliation during shared shifts.</a:t>
            </a:r>
          </a:p>
          <a:p>
            <a:r>
              <a:rPr lang="en-US" sz="1800" dirty="0"/>
              <a:t>Key Considerations:</a:t>
            </a:r>
          </a:p>
          <a:p>
            <a:pPr lvl="1"/>
            <a:r>
              <a:rPr lang="en-US" sz="1800" dirty="0"/>
              <a:t>Jurisdiction</a:t>
            </a:r>
          </a:p>
          <a:p>
            <a:pPr lvl="1"/>
            <a:r>
              <a:rPr lang="en-US" sz="1800" dirty="0"/>
              <a:t>Coordination with partners?</a:t>
            </a:r>
          </a:p>
          <a:p>
            <a:pPr lvl="1"/>
            <a:r>
              <a:rPr lang="en-US" sz="1800" dirty="0"/>
              <a:t>Other concerns?</a:t>
            </a:r>
          </a:p>
          <a:p>
            <a:pPr lvl="1"/>
            <a:endParaRPr lang="en-US" dirty="0"/>
          </a:p>
        </p:txBody>
      </p:sp>
    </p:spTree>
    <p:extLst>
      <p:ext uri="{BB962C8B-B14F-4D97-AF65-F5344CB8AC3E}">
        <p14:creationId xmlns:p14="http://schemas.microsoft.com/office/powerpoint/2010/main" val="363449684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Case #5 – Retaliation After Informal Report</a:t>
            </a:r>
          </a:p>
        </p:txBody>
      </p:sp>
      <p:sp>
        <p:nvSpPr>
          <p:cNvPr id="3" name="Content Placeholder 2"/>
          <p:cNvSpPr>
            <a:spLocks noGrp="1"/>
          </p:cNvSpPr>
          <p:nvPr>
            <p:ph idx="1"/>
          </p:nvPr>
        </p:nvSpPr>
        <p:spPr/>
        <p:txBody>
          <a:bodyPr>
            <a:normAutofit/>
          </a:bodyPr>
          <a:lstStyle/>
          <a:p>
            <a:r>
              <a:rPr lang="en-US" sz="1800" dirty="0"/>
              <a:t>Student informally reports another student for unwelcome comments in group project.  The student making the unwelcome comments then spreads false rumors online leading to the reporting student’s isolation, missed group work, and anxiety.  A formal complaint follows which includes retaliation.  </a:t>
            </a:r>
          </a:p>
          <a:p>
            <a:r>
              <a:rPr lang="en-US" sz="1800" dirty="0"/>
              <a:t>Key Considerations:</a:t>
            </a:r>
          </a:p>
          <a:p>
            <a:pPr lvl="1"/>
            <a:r>
              <a:rPr lang="en-US" sz="1800" dirty="0"/>
              <a:t>Separate or combined investigations?</a:t>
            </a:r>
          </a:p>
          <a:p>
            <a:pPr lvl="1"/>
            <a:r>
              <a:rPr lang="en-US" sz="1800" dirty="0"/>
              <a:t>Interim measures?</a:t>
            </a:r>
          </a:p>
          <a:p>
            <a:pPr lvl="1"/>
            <a:r>
              <a:rPr lang="en-US" sz="1800" dirty="0"/>
              <a:t>Challenges as to retaliation claim?</a:t>
            </a:r>
          </a:p>
          <a:p>
            <a:pPr lvl="1"/>
            <a:r>
              <a:rPr lang="en-US" sz="1800" dirty="0"/>
              <a:t>What sanctions are appropriate?</a:t>
            </a:r>
          </a:p>
        </p:txBody>
      </p:sp>
    </p:spTree>
    <p:extLst>
      <p:ext uri="{BB962C8B-B14F-4D97-AF65-F5344CB8AC3E}">
        <p14:creationId xmlns:p14="http://schemas.microsoft.com/office/powerpoint/2010/main" val="94311099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#6 – Alcohol-Involved Assault</a:t>
            </a:r>
          </a:p>
        </p:txBody>
      </p:sp>
      <p:sp>
        <p:nvSpPr>
          <p:cNvPr id="3" name="Content Placeholder 2"/>
          <p:cNvSpPr>
            <a:spLocks noGrp="1"/>
          </p:cNvSpPr>
          <p:nvPr>
            <p:ph idx="1"/>
          </p:nvPr>
        </p:nvSpPr>
        <p:spPr/>
        <p:txBody>
          <a:bodyPr>
            <a:normAutofit/>
          </a:bodyPr>
          <a:lstStyle/>
          <a:p>
            <a:r>
              <a:rPr lang="en-US" sz="1800" dirty="0"/>
              <a:t>At off-campus party (not sponsored), a student who is heavily intoxicated alleges assault by another student.  Texts show the complaining student said “no” earlier in the evening – witnesses describe the student as being unable to stand.  The respondent claims the encounter was “mutual” and the medical report notes high BAC for the complaining student.</a:t>
            </a:r>
          </a:p>
          <a:p>
            <a:r>
              <a:rPr lang="en-US" sz="1800" dirty="0"/>
              <a:t>Key Considerations:</a:t>
            </a:r>
          </a:p>
          <a:p>
            <a:pPr lvl="1"/>
            <a:r>
              <a:rPr lang="en-US" sz="1800" dirty="0"/>
              <a:t>Incapacitation and ability to consent</a:t>
            </a:r>
          </a:p>
          <a:p>
            <a:pPr lvl="1"/>
            <a:r>
              <a:rPr lang="en-US" sz="1800" dirty="0"/>
              <a:t>What are key pieces of evidence here?</a:t>
            </a:r>
          </a:p>
          <a:p>
            <a:pPr lvl="1"/>
            <a:r>
              <a:rPr lang="en-US" sz="1800" dirty="0"/>
              <a:t>Investigator role in collecting intoxication evidence?</a:t>
            </a:r>
          </a:p>
          <a:p>
            <a:pPr lvl="1"/>
            <a:r>
              <a:rPr lang="en-US" sz="1800" dirty="0"/>
              <a:t>Remedies?</a:t>
            </a:r>
          </a:p>
        </p:txBody>
      </p:sp>
    </p:spTree>
    <p:extLst>
      <p:ext uri="{BB962C8B-B14F-4D97-AF65-F5344CB8AC3E}">
        <p14:creationId xmlns:p14="http://schemas.microsoft.com/office/powerpoint/2010/main" val="417425982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Wrap-Up &amp; Best Practices</a:t>
            </a:r>
          </a:p>
        </p:txBody>
      </p:sp>
      <p:sp>
        <p:nvSpPr>
          <p:cNvPr id="3" name="Content Placeholder 2"/>
          <p:cNvSpPr>
            <a:spLocks noGrp="1"/>
          </p:cNvSpPr>
          <p:nvPr>
            <p:ph idx="1"/>
          </p:nvPr>
        </p:nvSpPr>
        <p:spPr/>
        <p:txBody>
          <a:bodyPr>
            <a:normAutofit/>
          </a:bodyPr>
          <a:lstStyle/>
          <a:p>
            <a:r>
              <a:rPr lang="en-US" sz="1800" dirty="0"/>
              <a:t>Always prioritize supportive measures and impartiality</a:t>
            </a:r>
          </a:p>
          <a:p>
            <a:r>
              <a:rPr lang="en-US" sz="1800" dirty="0"/>
              <a:t>Document thoroughly; coordinate with statewide partners</a:t>
            </a:r>
          </a:p>
          <a:p>
            <a:r>
              <a:rPr lang="en-US" sz="1800" dirty="0"/>
              <a:t>Refer back to annual training and materials made available from TCSG System Office on Title IX</a:t>
            </a:r>
          </a:p>
          <a:p>
            <a:r>
              <a:rPr lang="en-US" sz="1800" dirty="0"/>
              <a:t>Do not hesitate to call with questions or concerns; be proactive</a:t>
            </a:r>
          </a:p>
          <a:p>
            <a:r>
              <a:rPr lang="en-US" sz="1800" dirty="0"/>
              <a:t>TCSG Procedure 6.1.2p is a great resource to look back to if concerned about process or procedures</a:t>
            </a:r>
          </a:p>
          <a:p>
            <a:r>
              <a:rPr lang="en-US" sz="1800" dirty="0"/>
              <a:t>Josh McKoon, General Counsel, </a:t>
            </a:r>
            <a:r>
              <a:rPr lang="en-US" sz="1800" dirty="0">
                <a:hlinkClick r:id="rId2"/>
              </a:rPr>
              <a:t>jmckoon@tcsg.edu</a:t>
            </a:r>
            <a:r>
              <a:rPr lang="en-US" sz="1800" dirty="0"/>
              <a:t>, 404-679-5972</a:t>
            </a:r>
          </a:p>
        </p:txBody>
      </p:sp>
    </p:spTree>
    <p:extLst>
      <p:ext uri="{BB962C8B-B14F-4D97-AF65-F5344CB8AC3E}">
        <p14:creationId xmlns:p14="http://schemas.microsoft.com/office/powerpoint/2010/main" val="261281924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lgn="ctr">
              <a:buNone/>
            </a:pPr>
            <a:r>
              <a:rPr lang="en-US" sz="4000" dirty="0"/>
              <a:t>Questions?</a:t>
            </a:r>
          </a:p>
        </p:txBody>
      </p:sp>
    </p:spTree>
    <p:extLst>
      <p:ext uri="{BB962C8B-B14F-4D97-AF65-F5344CB8AC3E}">
        <p14:creationId xmlns:p14="http://schemas.microsoft.com/office/powerpoint/2010/main" val="24366930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Title IX Overview</a:t>
            </a:r>
          </a:p>
        </p:txBody>
      </p:sp>
      <p:sp>
        <p:nvSpPr>
          <p:cNvPr id="3" name="Content Placeholder 2"/>
          <p:cNvSpPr>
            <a:spLocks noGrp="1"/>
          </p:cNvSpPr>
          <p:nvPr>
            <p:ph idx="1"/>
          </p:nvPr>
        </p:nvSpPr>
        <p:spPr>
          <a:xfrm>
            <a:off x="457200" y="1123950"/>
            <a:ext cx="8229600" cy="3505199"/>
          </a:xfrm>
        </p:spPr>
        <p:txBody>
          <a:bodyPr>
            <a:noAutofit/>
          </a:bodyPr>
          <a:lstStyle/>
          <a:p>
            <a:r>
              <a:rPr lang="en-US" sz="1200" b="1" dirty="0"/>
              <a:t>What is Title IX? </a:t>
            </a:r>
          </a:p>
          <a:p>
            <a:pPr lvl="1"/>
            <a:r>
              <a:rPr lang="en-US" sz="1100" dirty="0"/>
              <a:t>A federal civil rights law that prohibits discrimination based on sex in education</a:t>
            </a:r>
          </a:p>
          <a:p>
            <a:endParaRPr lang="en-US" sz="1200" b="1" dirty="0"/>
          </a:p>
          <a:p>
            <a:r>
              <a:rPr lang="en-US" sz="1200" b="1" dirty="0"/>
              <a:t>What do the regulations require? </a:t>
            </a:r>
          </a:p>
          <a:p>
            <a:pPr lvl="1"/>
            <a:r>
              <a:rPr lang="en-US" sz="1100" dirty="0"/>
              <a:t>They require all recipients (colleges/TCSG</a:t>
            </a:r>
            <a:r>
              <a:rPr lang="en-US" dirty="0"/>
              <a:t>) </a:t>
            </a:r>
            <a:r>
              <a:rPr lang="en-US" sz="1100" dirty="0"/>
              <a:t>to ensure that no student, employee or third party participating in or attempting to participate in an education activity or program is discriminated against based on sex. They do this by creating or revising Title IX procedures, identifying a Title IX Coordinator and other key personnel, training all key personnel, alerting all members of the college community about Title IX policies, and publishing the name of the Title IX Coordinator, policies, procedures and training materials on their website</a:t>
            </a:r>
          </a:p>
          <a:p>
            <a:endParaRPr lang="en-US" sz="1200" b="1" dirty="0"/>
          </a:p>
          <a:p>
            <a:r>
              <a:rPr lang="en-US" sz="1200" b="1" dirty="0"/>
              <a:t>Who is responsible? </a:t>
            </a:r>
          </a:p>
          <a:p>
            <a:pPr lvl="1"/>
            <a:r>
              <a:rPr lang="en-US" dirty="0"/>
              <a:t>The recipients (colleges/TCSG) need to have the necessary key personnel (Title IX Coordinator, System Wide Investigators, VPSA, trained and in place to effectively respond to a Title IX complaint</a:t>
            </a:r>
          </a:p>
          <a:p>
            <a:endParaRPr lang="en-US" sz="1200" b="1" dirty="0"/>
          </a:p>
          <a:p>
            <a:r>
              <a:rPr lang="en-US" sz="1200" b="1" dirty="0"/>
              <a:t>How do you effectively implement what is required? </a:t>
            </a:r>
          </a:p>
          <a:p>
            <a:pPr lvl="1"/>
            <a:r>
              <a:rPr lang="en-US" sz="1100" dirty="0"/>
              <a:t>Ongoing training, publishing and publicizing to all members of the college community about Title IX</a:t>
            </a:r>
          </a:p>
        </p:txBody>
      </p:sp>
    </p:spTree>
    <p:extLst>
      <p:ext uri="{BB962C8B-B14F-4D97-AF65-F5344CB8AC3E}">
        <p14:creationId xmlns:p14="http://schemas.microsoft.com/office/powerpoint/2010/main" val="41981232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Title IX Regulations – New and Prior</a:t>
            </a:r>
          </a:p>
        </p:txBody>
      </p:sp>
      <p:sp>
        <p:nvSpPr>
          <p:cNvPr id="3" name="Content Placeholder 2"/>
          <p:cNvSpPr>
            <a:spLocks noGrp="1"/>
          </p:cNvSpPr>
          <p:nvPr>
            <p:ph idx="1"/>
          </p:nvPr>
        </p:nvSpPr>
        <p:spPr>
          <a:xfrm>
            <a:off x="457200" y="1123950"/>
            <a:ext cx="8229600" cy="3733800"/>
          </a:xfrm>
        </p:spPr>
        <p:txBody>
          <a:bodyPr>
            <a:noAutofit/>
          </a:bodyPr>
          <a:lstStyle/>
          <a:p>
            <a:r>
              <a:rPr lang="en-US" sz="1200" b="1" dirty="0">
                <a:solidFill>
                  <a:schemeClr val="tx1"/>
                </a:solidFill>
              </a:rPr>
              <a:t>On May 6, 2020, the U.S. Department of Education issued the 2,033 page document:</a:t>
            </a:r>
          </a:p>
          <a:p>
            <a:pPr lvl="1"/>
            <a:r>
              <a:rPr lang="en-US" dirty="0">
                <a:solidFill>
                  <a:schemeClr val="tx1"/>
                </a:solidFill>
              </a:rPr>
              <a:t>U.S. Department of Education unveiled a final rule which changes how colleges and universities that receive federal funds must handle allegations of sexual assault and harassment under Title IX of the Education Amendments of 1972</a:t>
            </a:r>
          </a:p>
          <a:p>
            <a:pPr lvl="1"/>
            <a:r>
              <a:rPr lang="en-US" dirty="0">
                <a:solidFill>
                  <a:schemeClr val="tx1"/>
                </a:solidFill>
              </a:rPr>
              <a:t>This amended the regulations implementing the Title IX of the Education Amendments of 1972 and which contained the new Final Regulations</a:t>
            </a:r>
          </a:p>
          <a:p>
            <a:pPr lvl="1"/>
            <a:r>
              <a:rPr lang="en-US" dirty="0">
                <a:solidFill>
                  <a:schemeClr val="tx1"/>
                </a:solidFill>
              </a:rPr>
              <a:t>The rule takes effect August 14, 2020</a:t>
            </a:r>
          </a:p>
          <a:p>
            <a:endParaRPr lang="en-US" sz="1200" b="1" dirty="0">
              <a:solidFill>
                <a:schemeClr val="tx1"/>
              </a:solidFill>
            </a:endParaRPr>
          </a:p>
          <a:p>
            <a:r>
              <a:rPr lang="en-US" b="1" dirty="0">
                <a:solidFill>
                  <a:schemeClr val="tx1"/>
                </a:solidFill>
              </a:rPr>
              <a:t>Developments that led to the Final Regulations and New NPRM on Horizon</a:t>
            </a:r>
            <a:r>
              <a:rPr lang="en-US" sz="1200" b="1" dirty="0">
                <a:solidFill>
                  <a:schemeClr val="tx1"/>
                </a:solidFill>
              </a:rPr>
              <a:t>:</a:t>
            </a:r>
          </a:p>
          <a:p>
            <a:pPr lvl="1"/>
            <a:r>
              <a:rPr lang="en-US" dirty="0">
                <a:solidFill>
                  <a:schemeClr val="tx1"/>
                </a:solidFill>
              </a:rPr>
              <a:t>November 2018, the U.S. Department of Education issued proposed changes to Title IX procedures as called the Notice of Proposed Rulemaking or NPRM</a:t>
            </a:r>
          </a:p>
          <a:p>
            <a:pPr lvl="1"/>
            <a:r>
              <a:rPr lang="en-US" dirty="0">
                <a:solidFill>
                  <a:schemeClr val="tx1"/>
                </a:solidFill>
              </a:rPr>
              <a:t>U.S. Department of Education received over 124,000 comments during a 6 month public comment period following release of the NPRM</a:t>
            </a:r>
          </a:p>
          <a:p>
            <a:pPr lvl="1"/>
            <a:r>
              <a:rPr lang="en-US" dirty="0">
                <a:solidFill>
                  <a:schemeClr val="tx1"/>
                </a:solidFill>
              </a:rPr>
              <a:t>18 months later, the final regulations were issued</a:t>
            </a:r>
          </a:p>
          <a:p>
            <a:pPr lvl="1"/>
            <a:r>
              <a:rPr lang="en-US" dirty="0">
                <a:solidFill>
                  <a:schemeClr val="tx1"/>
                </a:solidFill>
              </a:rPr>
              <a:t>June 23, 2022 – Another NPRM issued by U.S. Department of Education</a:t>
            </a:r>
          </a:p>
          <a:p>
            <a:pPr lvl="1"/>
            <a:r>
              <a:rPr lang="en-US" dirty="0">
                <a:solidFill>
                  <a:schemeClr val="tx1"/>
                </a:solidFill>
              </a:rPr>
              <a:t>September 12, 2022 – Public Comment Period Closed on New NPRM</a:t>
            </a:r>
          </a:p>
          <a:p>
            <a:pPr lvl="1"/>
            <a:r>
              <a:rPr lang="en-US" dirty="0">
                <a:solidFill>
                  <a:schemeClr val="tx1"/>
                </a:solidFill>
              </a:rPr>
              <a:t>TBD – Final Regulations Issued</a:t>
            </a:r>
          </a:p>
        </p:txBody>
      </p:sp>
    </p:spTree>
    <p:extLst>
      <p:ext uri="{BB962C8B-B14F-4D97-AF65-F5344CB8AC3E}">
        <p14:creationId xmlns:p14="http://schemas.microsoft.com/office/powerpoint/2010/main" val="32906792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Your TCSG Title IX Team</a:t>
            </a:r>
          </a:p>
        </p:txBody>
      </p:sp>
      <p:sp>
        <p:nvSpPr>
          <p:cNvPr id="3" name="Content Placeholder 2"/>
          <p:cNvSpPr>
            <a:spLocks noGrp="1"/>
          </p:cNvSpPr>
          <p:nvPr>
            <p:ph idx="1"/>
          </p:nvPr>
        </p:nvSpPr>
        <p:spPr/>
        <p:txBody>
          <a:bodyPr>
            <a:normAutofit/>
          </a:bodyPr>
          <a:lstStyle/>
          <a:p>
            <a:pPr marL="0" indent="0">
              <a:buNone/>
            </a:pPr>
            <a:r>
              <a:rPr lang="en-US" b="1" dirty="0"/>
              <a:t>Technical College System of Georgia </a:t>
            </a:r>
          </a:p>
          <a:p>
            <a:pPr lvl="1"/>
            <a:r>
              <a:rPr lang="en-US" dirty="0"/>
              <a:t>Kim Ellis – Title IX &amp; Equity Coordinator</a:t>
            </a:r>
          </a:p>
          <a:p>
            <a:pPr lvl="1"/>
            <a:r>
              <a:rPr lang="en-US" dirty="0"/>
              <a:t>Brannon Jones – System Wide Title IX Investigator</a:t>
            </a:r>
          </a:p>
          <a:p>
            <a:pPr lvl="1"/>
            <a:r>
              <a:rPr lang="en-US" dirty="0"/>
              <a:t>Kristen Plybon– Staff Attorney</a:t>
            </a:r>
          </a:p>
          <a:p>
            <a:pPr lvl="1"/>
            <a:r>
              <a:rPr lang="en-US" dirty="0"/>
              <a:t>Josh McKoon – TCSG Legal Counsel</a:t>
            </a:r>
          </a:p>
          <a:p>
            <a:pPr marL="0" indent="0">
              <a:buNone/>
            </a:pPr>
            <a:endParaRPr lang="en-US" dirty="0"/>
          </a:p>
        </p:txBody>
      </p:sp>
    </p:spTree>
    <p:extLst>
      <p:ext uri="{BB962C8B-B14F-4D97-AF65-F5344CB8AC3E}">
        <p14:creationId xmlns:p14="http://schemas.microsoft.com/office/powerpoint/2010/main" val="27409491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Title IX Coordinator</a:t>
            </a:r>
          </a:p>
        </p:txBody>
      </p:sp>
      <p:sp>
        <p:nvSpPr>
          <p:cNvPr id="3" name="Content Placeholder 2"/>
          <p:cNvSpPr>
            <a:spLocks noGrp="1"/>
          </p:cNvSpPr>
          <p:nvPr>
            <p:ph idx="1"/>
          </p:nvPr>
        </p:nvSpPr>
        <p:spPr/>
        <p:txBody>
          <a:bodyPr>
            <a:normAutofit/>
          </a:bodyPr>
          <a:lstStyle/>
          <a:p>
            <a:r>
              <a:rPr lang="en-US" sz="1200" b="1" dirty="0"/>
              <a:t>Monitoring the colleges compliance with Title IX – Providing appropriate education and training.</a:t>
            </a:r>
          </a:p>
          <a:p>
            <a:pPr lvl="1"/>
            <a:r>
              <a:rPr lang="en-US" sz="1100" dirty="0"/>
              <a:t>Coordinating the investigations, responses and resolutions of all reports under this policy</a:t>
            </a:r>
          </a:p>
          <a:p>
            <a:pPr lvl="1"/>
            <a:r>
              <a:rPr lang="en-US" sz="1100" dirty="0"/>
              <a:t>Ensuring appropriate actions to eliminate sexual harassment, prevent its recurrence and remedy its effects</a:t>
            </a:r>
          </a:p>
          <a:p>
            <a:pPr lvl="1"/>
            <a:r>
              <a:rPr lang="en-US" sz="1100" dirty="0"/>
              <a:t>Reviewing regularly the effectiveness of the efforts of the recipient to ensure that the educational setting is free from sexual harassment </a:t>
            </a:r>
          </a:p>
          <a:p>
            <a:endParaRPr lang="en-US" sz="1200" b="1" dirty="0"/>
          </a:p>
          <a:p>
            <a:r>
              <a:rPr lang="en-US" sz="1200" b="1" dirty="0"/>
              <a:t>The Title IX Coordinator should make themselves:</a:t>
            </a:r>
          </a:p>
          <a:p>
            <a:pPr lvl="1"/>
            <a:r>
              <a:rPr lang="en-US" sz="1100" dirty="0"/>
              <a:t>Accessible</a:t>
            </a:r>
          </a:p>
          <a:p>
            <a:pPr lvl="1"/>
            <a:r>
              <a:rPr lang="en-US" sz="1100" dirty="0"/>
              <a:t>Available to meet with any student, employee or third party to discuss this policy or the accompanying procedures </a:t>
            </a:r>
          </a:p>
          <a:p>
            <a:pPr lvl="1"/>
            <a:r>
              <a:rPr lang="en-US" sz="1100" dirty="0"/>
              <a:t>Visible</a:t>
            </a:r>
          </a:p>
          <a:p>
            <a:pPr lvl="1"/>
            <a:r>
              <a:rPr lang="en-US" sz="1100" dirty="0"/>
              <a:t>Should have a trained designee or designees who are equipped with the same skills and abilities to execute the duties of the Title IX Coordinator and the office when the Coordinator is unable to do so or when there is a need</a:t>
            </a:r>
          </a:p>
          <a:p>
            <a:pPr lvl="1"/>
            <a:r>
              <a:rPr lang="en-US" sz="1100" dirty="0"/>
              <a:t>Must receive appropriate training to discharge their responsibilities</a:t>
            </a:r>
          </a:p>
          <a:p>
            <a:pPr lvl="1"/>
            <a:r>
              <a:rPr lang="en-US" sz="1100" dirty="0"/>
              <a:t>Deliver continuous and updated training to the college community</a:t>
            </a:r>
          </a:p>
        </p:txBody>
      </p:sp>
    </p:spTree>
    <p:extLst>
      <p:ext uri="{BB962C8B-B14F-4D97-AF65-F5344CB8AC3E}">
        <p14:creationId xmlns:p14="http://schemas.microsoft.com/office/powerpoint/2010/main" val="3181294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System Wide Investigator</a:t>
            </a:r>
          </a:p>
        </p:txBody>
      </p:sp>
      <p:sp>
        <p:nvSpPr>
          <p:cNvPr id="3" name="Content Placeholder 2"/>
          <p:cNvSpPr>
            <a:spLocks noGrp="1"/>
          </p:cNvSpPr>
          <p:nvPr>
            <p:ph idx="1"/>
          </p:nvPr>
        </p:nvSpPr>
        <p:spPr>
          <a:xfrm>
            <a:off x="457200" y="1063229"/>
            <a:ext cx="8229600" cy="3886200"/>
          </a:xfrm>
        </p:spPr>
        <p:txBody>
          <a:bodyPr>
            <a:normAutofit/>
          </a:bodyPr>
          <a:lstStyle/>
          <a:p>
            <a:r>
              <a:rPr lang="en-US" sz="1200" b="1" dirty="0"/>
              <a:t>System Wide Investigator</a:t>
            </a:r>
          </a:p>
          <a:p>
            <a:pPr lvl="1"/>
            <a:r>
              <a:rPr lang="en-US" sz="1100" dirty="0"/>
              <a:t>Housed at the TCSG State Office</a:t>
            </a:r>
          </a:p>
          <a:p>
            <a:pPr lvl="1"/>
            <a:r>
              <a:rPr lang="en-US" sz="1100" dirty="0"/>
              <a:t>Title IX Coordinator will assist as the </a:t>
            </a:r>
            <a:r>
              <a:rPr lang="en-US" dirty="0"/>
              <a:t>co-i</a:t>
            </a:r>
            <a:r>
              <a:rPr lang="en-US" sz="1100" dirty="0"/>
              <a:t>nvestigator </a:t>
            </a:r>
          </a:p>
          <a:p>
            <a:pPr lvl="1"/>
            <a:r>
              <a:rPr lang="en-US" sz="1100" dirty="0"/>
              <a:t>Must be impartial, unbiased and free from conflicts </a:t>
            </a:r>
          </a:p>
          <a:p>
            <a:pPr lvl="1"/>
            <a:r>
              <a:rPr lang="en-US" sz="1100" dirty="0"/>
              <a:t>Oversees the prompt, thorough gathering of all facts based on the filing of formal complaint</a:t>
            </a:r>
          </a:p>
          <a:p>
            <a:pPr lvl="1"/>
            <a:r>
              <a:rPr lang="en-US" sz="1100" dirty="0"/>
              <a:t>Effectively communicates with all participants throughout and involved in the investigation</a:t>
            </a:r>
          </a:p>
          <a:p>
            <a:pPr lvl="1"/>
            <a:r>
              <a:rPr lang="en-US" sz="1100" dirty="0"/>
              <a:t>Provide notice of any good faith delays</a:t>
            </a:r>
          </a:p>
          <a:p>
            <a:pPr lvl="1"/>
            <a:r>
              <a:rPr lang="en-US" sz="1100" dirty="0"/>
              <a:t>Understands relevance to create an investigative report that fairly summarizes relevant evidence</a:t>
            </a:r>
          </a:p>
        </p:txBody>
      </p:sp>
    </p:spTree>
    <p:extLst>
      <p:ext uri="{BB962C8B-B14F-4D97-AF65-F5344CB8AC3E}">
        <p14:creationId xmlns:p14="http://schemas.microsoft.com/office/powerpoint/2010/main" val="6441778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Advisors</a:t>
            </a:r>
          </a:p>
        </p:txBody>
      </p:sp>
      <p:sp>
        <p:nvSpPr>
          <p:cNvPr id="3" name="Content Placeholder 2"/>
          <p:cNvSpPr>
            <a:spLocks noGrp="1"/>
          </p:cNvSpPr>
          <p:nvPr>
            <p:ph idx="1"/>
          </p:nvPr>
        </p:nvSpPr>
        <p:spPr>
          <a:xfrm>
            <a:off x="457200" y="1063229"/>
            <a:ext cx="8229600" cy="3886200"/>
          </a:xfrm>
        </p:spPr>
        <p:txBody>
          <a:bodyPr>
            <a:normAutofit/>
          </a:bodyPr>
          <a:lstStyle/>
          <a:p>
            <a:r>
              <a:rPr lang="en-US" sz="1200" b="1" dirty="0"/>
              <a:t>Advisors</a:t>
            </a:r>
            <a:endParaRPr lang="en-US" dirty="0"/>
          </a:p>
          <a:p>
            <a:pPr lvl="1"/>
            <a:r>
              <a:rPr lang="en-US" dirty="0"/>
              <a:t>The 2020 Title IX regulations have created the advisor position. If either party does not have an advisor to accompany them through the investigative process, including interviews and the live hearing, the college must provide one for them. </a:t>
            </a:r>
          </a:p>
          <a:p>
            <a:pPr lvl="1"/>
            <a:r>
              <a:rPr lang="en-US" dirty="0"/>
              <a:t>The primary role of the advisor is to serve as the party’s advocate, advise them through the process, and cross-examine other parties in the live hearing. (similar to a lawyer in a court room) </a:t>
            </a:r>
          </a:p>
          <a:p>
            <a:pPr lvl="1"/>
            <a:r>
              <a:rPr lang="en-US" dirty="0"/>
              <a:t>The provided Advisor can be a college employee or an attorney contracted by the college. </a:t>
            </a:r>
          </a:p>
          <a:p>
            <a:pPr lvl="1"/>
            <a:r>
              <a:rPr lang="en-US" dirty="0"/>
              <a:t>Colleges should have a pool of advisors who could participate in Title IX investigations and hearings in case there are multiple complaints or respondents, or multiple simultaneous investigations. </a:t>
            </a:r>
          </a:p>
          <a:p>
            <a:pPr marL="457200" lvl="1" indent="0">
              <a:buNone/>
            </a:pPr>
            <a:endParaRPr lang="en-US" dirty="0"/>
          </a:p>
          <a:p>
            <a:pPr marL="457200" lvl="1" indent="0">
              <a:buNone/>
            </a:pPr>
            <a:endParaRPr lang="en-US" dirty="0"/>
          </a:p>
          <a:p>
            <a:pPr marL="457200" lvl="1" indent="0">
              <a:buNone/>
            </a:pPr>
            <a:r>
              <a:rPr lang="en-US" b="1" u="sng" dirty="0"/>
              <a:t>Who are your local advisors?</a:t>
            </a:r>
          </a:p>
        </p:txBody>
      </p:sp>
    </p:spTree>
    <p:extLst>
      <p:ext uri="{BB962C8B-B14F-4D97-AF65-F5344CB8AC3E}">
        <p14:creationId xmlns:p14="http://schemas.microsoft.com/office/powerpoint/2010/main" val="4203577324"/>
      </p:ext>
    </p:extLst>
  </p:cSld>
  <p:clrMapOvr>
    <a:masterClrMapping/>
  </p:clrMapOvr>
</p:sld>
</file>

<file path=ppt/theme/theme1.xml><?xml version="1.0" encoding="utf-8"?>
<a:theme xmlns:a="http://schemas.openxmlformats.org/drawingml/2006/main" name="2017 template TCSG v2 (00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2017 template TCSG v2 (002)" id="{F292A2D7-2D23-4639-8AE2-9D887A29A3E6}" vid="{06A68D2A-0ACB-48F5-AE40-CE6C3FE9911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TM03457496[[fn=Parallax]]</Template>
  <TotalTime>2789</TotalTime>
  <Words>4451</Words>
  <Application>Microsoft Office PowerPoint</Application>
  <PresentationFormat>On-screen Show (16:9)</PresentationFormat>
  <Paragraphs>367</Paragraphs>
  <Slides>39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39</vt:i4>
      </vt:variant>
    </vt:vector>
  </HeadingPairs>
  <TitlesOfParts>
    <vt:vector size="43" baseType="lpstr">
      <vt:lpstr>Arial</vt:lpstr>
      <vt:lpstr>Calibri</vt:lpstr>
      <vt:lpstr>Century Gothic</vt:lpstr>
      <vt:lpstr>2017 template TCSG v2 (002)</vt:lpstr>
      <vt:lpstr>Title IX</vt:lpstr>
      <vt:lpstr>Presentation Outline</vt:lpstr>
      <vt:lpstr>PowerPoint Presentation</vt:lpstr>
      <vt:lpstr>Title IX Overview</vt:lpstr>
      <vt:lpstr>Title IX Regulations – New and Prior</vt:lpstr>
      <vt:lpstr>Your TCSG Title IX Team</vt:lpstr>
      <vt:lpstr>The Title IX Coordinator</vt:lpstr>
      <vt:lpstr>The System Wide Investigator</vt:lpstr>
      <vt:lpstr>The Advisors</vt:lpstr>
      <vt:lpstr>Decision Maker</vt:lpstr>
      <vt:lpstr>PowerPoint Presentation</vt:lpstr>
      <vt:lpstr>Definitions</vt:lpstr>
      <vt:lpstr>Prohibited Conduct Under Title IX</vt:lpstr>
      <vt:lpstr>Sexual Harassment and Assault</vt:lpstr>
      <vt:lpstr>Stalking and Retaliation</vt:lpstr>
      <vt:lpstr>Dating and Domestic Violence </vt:lpstr>
      <vt:lpstr>Jurisdiction</vt:lpstr>
      <vt:lpstr>Jurisdiction - Educational Program or Activity</vt:lpstr>
      <vt:lpstr>PowerPoint Presentation</vt:lpstr>
      <vt:lpstr>The Complaint Process</vt:lpstr>
      <vt:lpstr>Notifying The Technical College System</vt:lpstr>
      <vt:lpstr>Pre-Investigation Process</vt:lpstr>
      <vt:lpstr>Investigation Process</vt:lpstr>
      <vt:lpstr>Post-Investigation Process</vt:lpstr>
      <vt:lpstr>Pre-Live Hearing Process</vt:lpstr>
      <vt:lpstr>Live Hearing Process</vt:lpstr>
      <vt:lpstr>Post-Live Hearing Process</vt:lpstr>
      <vt:lpstr>Appeal Process (Post Investigation)</vt:lpstr>
      <vt:lpstr>Post Investigation Continued</vt:lpstr>
      <vt:lpstr>Appeal Process (Post Hearing)</vt:lpstr>
      <vt:lpstr>Post Hearing Continued</vt:lpstr>
      <vt:lpstr>Case #1 – Off-Campus Sponsored Event</vt:lpstr>
      <vt:lpstr>Case #2 – Quid Pro Quo Harassment</vt:lpstr>
      <vt:lpstr>Case #3 – Cyber Stalking &amp; Harassment</vt:lpstr>
      <vt:lpstr>Case #4 – Dating Violence in Clinical Setting</vt:lpstr>
      <vt:lpstr>Case #5 – Retaliation After Informal Report</vt:lpstr>
      <vt:lpstr>Case #6 – Alcohol-Involved Assault</vt:lpstr>
      <vt:lpstr>Wrap-Up &amp; Best Practices</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Clay, Kyle</dc:creator>
  <cp:lastModifiedBy>Amy Laughter</cp:lastModifiedBy>
  <cp:revision>150</cp:revision>
  <cp:lastPrinted>2020-10-21T18:55:43Z</cp:lastPrinted>
  <dcterms:created xsi:type="dcterms:W3CDTF">2017-05-24T19:03:28Z</dcterms:created>
  <dcterms:modified xsi:type="dcterms:W3CDTF">2026-02-26T19:49:56Z</dcterms:modified>
</cp:coreProperties>
</file>