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86" r:id="rId3"/>
    <p:sldId id="274" r:id="rId4"/>
    <p:sldId id="368" r:id="rId5"/>
    <p:sldId id="360" r:id="rId6"/>
    <p:sldId id="300" r:id="rId7"/>
    <p:sldId id="302" r:id="rId8"/>
    <p:sldId id="361" r:id="rId9"/>
    <p:sldId id="357" r:id="rId10"/>
    <p:sldId id="286" r:id="rId11"/>
    <p:sldId id="281" r:id="rId12"/>
    <p:sldId id="287" r:id="rId13"/>
    <p:sldId id="289" r:id="rId14"/>
    <p:sldId id="288" r:id="rId15"/>
    <p:sldId id="285" r:id="rId16"/>
    <p:sldId id="292" r:id="rId17"/>
    <p:sldId id="363" r:id="rId18"/>
    <p:sldId id="371" r:id="rId19"/>
  </p:sldIdLst>
  <p:sldSz cx="9144000" cy="5143500" type="screen16x9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3950"/>
    <a:srgbClr val="2BA7C2"/>
    <a:srgbClr val="49A942"/>
    <a:srgbClr val="8A7967"/>
    <a:srgbClr val="9F218B"/>
    <a:srgbClr val="F58220"/>
    <a:srgbClr val="E9E3DC"/>
    <a:srgbClr val="009DDC"/>
    <a:srgbClr val="D5E04E"/>
    <a:srgbClr val="F4F3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>
      <p:cViewPr varScale="1">
        <p:scale>
          <a:sx n="77" d="100"/>
          <a:sy n="77" d="100"/>
        </p:scale>
        <p:origin x="108" y="7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4C993-BF0D-4B70-8145-27B86F3CEAB1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747B4-2B83-44A9-A0E6-11CFC98AF2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563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CFDB614-0F58-445A-9124-7B122F212262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703263"/>
            <a:ext cx="62484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37840" cy="46863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4"/>
            <a:ext cx="3037840" cy="46863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4DB56A-9CD2-4395-BA70-A3162FBE7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267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0" y="2574131"/>
            <a:ext cx="4267200" cy="1102519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02395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0" y="3600450"/>
            <a:ext cx="3581400" cy="8763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2BA7C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66750"/>
            <a:ext cx="6583680" cy="1767840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2895600" y="2266950"/>
            <a:ext cx="5181600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3277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629150"/>
            <a:ext cx="1478280" cy="396946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28600" y="4933950"/>
            <a:ext cx="7162800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8945880" y="285750"/>
            <a:ext cx="0" cy="434340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151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629150"/>
            <a:ext cx="1478280" cy="396946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28600" y="4933950"/>
            <a:ext cx="7162800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8945880" y="285750"/>
            <a:ext cx="0" cy="434340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93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629150"/>
            <a:ext cx="1478280" cy="396946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28600" y="4933950"/>
            <a:ext cx="7162800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8945880" y="285750"/>
            <a:ext cx="0" cy="434340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609600" y="971550"/>
            <a:ext cx="7848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34007" y="133350"/>
            <a:ext cx="2304393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flipV="1">
            <a:off x="134007" y="133350"/>
            <a:ext cx="0" cy="198120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0968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191000" y="2917031"/>
            <a:ext cx="4267200" cy="1102519"/>
          </a:xfrm>
        </p:spPr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191000" y="3943350"/>
            <a:ext cx="3581400" cy="8763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66750"/>
            <a:ext cx="6583680" cy="176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32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629150"/>
            <a:ext cx="1478280" cy="396946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228600" y="4933950"/>
            <a:ext cx="7162800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8945880" y="285750"/>
            <a:ext cx="0" cy="434340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002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629150"/>
            <a:ext cx="1478280" cy="396946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228600" y="4933950"/>
            <a:ext cx="7162800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8945880" y="285750"/>
            <a:ext cx="0" cy="434340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614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629150"/>
            <a:ext cx="1478280" cy="396946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228600" y="4933950"/>
            <a:ext cx="7162800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8945880" y="285750"/>
            <a:ext cx="0" cy="434340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49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629150"/>
            <a:ext cx="1478280" cy="396946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28600" y="4933950"/>
            <a:ext cx="7162800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8945880" y="285750"/>
            <a:ext cx="0" cy="434340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84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629150"/>
            <a:ext cx="1478280" cy="396946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228600" y="4933950"/>
            <a:ext cx="7162800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8945880" y="285750"/>
            <a:ext cx="0" cy="434340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31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629150"/>
            <a:ext cx="1478280" cy="396946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228600" y="4933950"/>
            <a:ext cx="7162800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8945880" y="285750"/>
            <a:ext cx="0" cy="434340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900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74D90-8036-48C8-8766-3BE2FBCFCF7F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EC494-ED3A-4467-B3A1-0273349145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4629150"/>
            <a:ext cx="1478280" cy="396946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228600" y="4933950"/>
            <a:ext cx="7162800" cy="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8945880" y="285750"/>
            <a:ext cx="0" cy="4343400"/>
          </a:xfrm>
          <a:prstGeom prst="line">
            <a:avLst/>
          </a:prstGeom>
          <a:ln>
            <a:solidFill>
              <a:srgbClr val="0239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1263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u="none" kern="1200">
          <a:solidFill>
            <a:srgbClr val="023950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23950"/>
          </a:solidFill>
          <a:latin typeface="Century Gothic" panose="020B0502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23950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23950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23950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23950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jmckoon@tcsg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Methods of Administration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0" y="3600450"/>
            <a:ext cx="4495800" cy="8763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023950"/>
                </a:solidFill>
              </a:rPr>
              <a:t>Josh McKoon, General Counsel</a:t>
            </a:r>
          </a:p>
          <a:p>
            <a:r>
              <a:rPr lang="en-US" sz="2300" dirty="0">
                <a:solidFill>
                  <a:srgbClr val="023950"/>
                </a:solidFill>
              </a:rPr>
              <a:t>Technical College System of Georgia</a:t>
            </a:r>
          </a:p>
        </p:txBody>
      </p:sp>
    </p:spTree>
    <p:extLst>
      <p:ext uri="{BB962C8B-B14F-4D97-AF65-F5344CB8AC3E}">
        <p14:creationId xmlns:p14="http://schemas.microsoft.com/office/powerpoint/2010/main" val="1366333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Areas of Compliance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During MOA reviews, TCSG evaluates:</a:t>
            </a:r>
          </a:p>
          <a:p>
            <a:r>
              <a:rPr lang="en-US" sz="2000" dirty="0"/>
              <a:t>Admission practices</a:t>
            </a:r>
          </a:p>
          <a:p>
            <a:r>
              <a:rPr lang="en-US" sz="2000" dirty="0"/>
              <a:t>Counseling services</a:t>
            </a:r>
          </a:p>
          <a:p>
            <a:r>
              <a:rPr lang="en-US" sz="2000" dirty="0"/>
              <a:t>Financial aid procedures</a:t>
            </a:r>
          </a:p>
          <a:p>
            <a:r>
              <a:rPr lang="en-US" sz="2000" dirty="0"/>
              <a:t>Work-based learning access</a:t>
            </a:r>
          </a:p>
          <a:p>
            <a:r>
              <a:rPr lang="en-US" sz="2000" dirty="0"/>
              <a:t>Facilities and equipment</a:t>
            </a:r>
          </a:p>
          <a:p>
            <a:r>
              <a:rPr lang="en-US" sz="2000" dirty="0"/>
              <a:t>Comparable facilities for male and female students</a:t>
            </a:r>
          </a:p>
          <a:p>
            <a:r>
              <a:rPr lang="en-US" sz="2000" dirty="0"/>
              <a:t>Services for students with disabilities</a:t>
            </a:r>
          </a:p>
          <a:p>
            <a:r>
              <a:rPr lang="en-US" sz="2000" dirty="0"/>
              <a:t>English Learner support</a:t>
            </a:r>
          </a:p>
        </p:txBody>
      </p:sp>
    </p:spTree>
    <p:extLst>
      <p:ext uri="{BB962C8B-B14F-4D97-AF65-F5344CB8AC3E}">
        <p14:creationId xmlns:p14="http://schemas.microsoft.com/office/powerpoint/2010/main" val="2472363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Findings &amp; Corrective Action Plans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If noncompliance is identified:</a:t>
            </a:r>
          </a:p>
          <a:p>
            <a:pPr>
              <a:buFont typeface="+mj-lt"/>
              <a:buAutoNum type="arabicPeriod"/>
            </a:pPr>
            <a:r>
              <a:rPr lang="en-US" sz="1800" dirty="0"/>
              <a:t>Written findings are issued</a:t>
            </a:r>
          </a:p>
          <a:p>
            <a:pPr>
              <a:buFont typeface="+mj-lt"/>
              <a:buAutoNum type="arabicPeriod"/>
            </a:pPr>
            <a:r>
              <a:rPr lang="en-US" sz="1800" dirty="0"/>
              <a:t>College must submit a Corrective Action Plan (CAP)</a:t>
            </a:r>
          </a:p>
          <a:p>
            <a:pPr>
              <a:buFont typeface="+mj-lt"/>
              <a:buAutoNum type="arabicPeriod"/>
            </a:pPr>
            <a:r>
              <a:rPr lang="en-US" sz="1800" dirty="0"/>
              <a:t>Timeline for resolution is established</a:t>
            </a:r>
          </a:p>
          <a:p>
            <a:pPr>
              <a:buFont typeface="+mj-lt"/>
              <a:buAutoNum type="arabicPeriod"/>
            </a:pPr>
            <a:r>
              <a:rPr lang="en-US" sz="1800" dirty="0"/>
              <a:t>Evidence of correction must be provided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dirty="0"/>
              <a:t>Failure to correct may result in:</a:t>
            </a:r>
          </a:p>
          <a:p>
            <a:r>
              <a:rPr lang="en-US" sz="1800" dirty="0"/>
              <a:t>Escalation to OCR</a:t>
            </a:r>
          </a:p>
          <a:p>
            <a:r>
              <a:rPr lang="en-US" sz="1800" dirty="0"/>
              <a:t>Risk to federal funding</a:t>
            </a:r>
          </a:p>
        </p:txBody>
      </p:sp>
    </p:spTree>
    <p:extLst>
      <p:ext uri="{BB962C8B-B14F-4D97-AF65-F5344CB8AC3E}">
        <p14:creationId xmlns:p14="http://schemas.microsoft.com/office/powerpoint/2010/main" val="1851763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Monitoring &amp; Continuous Improvement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58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TCSG ensures ongoing compliance through:</a:t>
            </a:r>
          </a:p>
          <a:p>
            <a:r>
              <a:rPr lang="en-US" sz="2000" dirty="0"/>
              <a:t>Periodic monitoring</a:t>
            </a:r>
          </a:p>
          <a:p>
            <a:r>
              <a:rPr lang="en-US" sz="2000" dirty="0"/>
              <a:t>Required progress reports</a:t>
            </a:r>
          </a:p>
          <a:p>
            <a:r>
              <a:rPr lang="en-US" sz="2000" dirty="0"/>
              <a:t>Technical assistance to colleges</a:t>
            </a:r>
          </a:p>
          <a:p>
            <a:r>
              <a:rPr lang="en-US" sz="2000" dirty="0"/>
              <a:t>Professional development &amp; training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Goal: Prevent future violations and institutionalize equity practices.</a:t>
            </a:r>
          </a:p>
          <a:p>
            <a:pPr marL="457200" lvl="1" indent="0">
              <a:buNone/>
            </a:pPr>
            <a:endParaRPr lang="en-US" sz="11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79451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&amp; Cyclical Review Process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047750"/>
            <a:ext cx="8229600" cy="339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Colleges are reviewed on a rotating cycle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Risk-based prioritization may occur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Documentation retention is required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Follow-up reviews verify corrective actions</a:t>
            </a:r>
          </a:p>
        </p:txBody>
      </p:sp>
    </p:spTree>
    <p:extLst>
      <p:ext uri="{BB962C8B-B14F-4D97-AF65-F5344CB8AC3E}">
        <p14:creationId xmlns:p14="http://schemas.microsoft.com/office/powerpoint/2010/main" val="1094240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&amp;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/>
              <a:t>System Office</a:t>
            </a:r>
            <a:endParaRPr lang="en-US" sz="1400" dirty="0"/>
          </a:p>
          <a:p>
            <a:r>
              <a:rPr lang="en-US" sz="1400" dirty="0"/>
              <a:t>Oversees MOA implementation</a:t>
            </a:r>
          </a:p>
          <a:p>
            <a:r>
              <a:rPr lang="en-US" sz="1400" dirty="0"/>
              <a:t>Conducts compliance reviews</a:t>
            </a:r>
          </a:p>
          <a:p>
            <a:r>
              <a:rPr lang="en-US" sz="1400" dirty="0"/>
              <a:t>Reports to U.S. Department of Education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1400" b="1" dirty="0"/>
              <a:t>College Leadership</a:t>
            </a:r>
            <a:endParaRPr lang="en-US" sz="1400" dirty="0"/>
          </a:p>
          <a:p>
            <a:r>
              <a:rPr lang="en-US" sz="1400" dirty="0"/>
              <a:t>Ensures institutional compliance</a:t>
            </a:r>
          </a:p>
          <a:p>
            <a:r>
              <a:rPr lang="en-US" sz="1400" dirty="0"/>
              <a:t>Implements corrective actions</a:t>
            </a:r>
          </a:p>
          <a:p>
            <a:r>
              <a:rPr lang="en-US" sz="1400" dirty="0"/>
              <a:t>Promotes equitable practices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1400" b="1" dirty="0"/>
              <a:t>Civil Rights Coordinators</a:t>
            </a:r>
            <a:endParaRPr lang="en-US" sz="1400" dirty="0"/>
          </a:p>
          <a:p>
            <a:r>
              <a:rPr lang="en-US" sz="1400" dirty="0"/>
              <a:t>Manage complaints</a:t>
            </a:r>
          </a:p>
          <a:p>
            <a:r>
              <a:rPr lang="en-US" sz="1400" dirty="0"/>
              <a:t>Coordinate investigations</a:t>
            </a:r>
          </a:p>
          <a:p>
            <a:r>
              <a:rPr lang="en-US" sz="1400" dirty="0"/>
              <a:t>Monitor policy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297956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Areas for Institutions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810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Common compliance risk areas:</a:t>
            </a:r>
          </a:p>
          <a:p>
            <a:r>
              <a:rPr lang="en-US" sz="2000" dirty="0"/>
              <a:t>Inadequate nondiscrimination notices</a:t>
            </a:r>
          </a:p>
          <a:p>
            <a:r>
              <a:rPr lang="en-US" sz="2000" dirty="0"/>
              <a:t>Website accessibility gaps</a:t>
            </a:r>
          </a:p>
          <a:p>
            <a:r>
              <a:rPr lang="en-US" sz="2000" dirty="0"/>
              <a:t>Gender inequities in program recruitment</a:t>
            </a:r>
          </a:p>
          <a:p>
            <a:r>
              <a:rPr lang="en-US" sz="2000" dirty="0"/>
              <a:t>Lack of ADA accommodations</a:t>
            </a:r>
          </a:p>
          <a:p>
            <a:r>
              <a:rPr lang="en-US" sz="2000" dirty="0"/>
              <a:t>Improper grievance procedures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51931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Benefits of a Strong MOA Process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Protects federal funding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Reduces litigation risk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Promotes student equity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Strengthens institutional integrity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Enhances public trust</a:t>
            </a:r>
          </a:p>
        </p:txBody>
      </p:sp>
    </p:spTree>
    <p:extLst>
      <p:ext uri="{BB962C8B-B14F-4D97-AF65-F5344CB8AC3E}">
        <p14:creationId xmlns:p14="http://schemas.microsoft.com/office/powerpoint/2010/main" val="4079008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The Methods of Administration process ensures that:</a:t>
            </a:r>
          </a:p>
          <a:p>
            <a:r>
              <a:rPr lang="en-US" sz="2000" dirty="0"/>
              <a:t>Technical colleges operate equitably</a:t>
            </a:r>
          </a:p>
          <a:p>
            <a:r>
              <a:rPr lang="en-US" sz="2000" dirty="0"/>
              <a:t>Students have nondiscriminatory access to CTE programs</a:t>
            </a:r>
          </a:p>
          <a:p>
            <a:r>
              <a:rPr lang="en-US" sz="2000" dirty="0"/>
              <a:t>Institutions comply with federal civil rights laws</a:t>
            </a:r>
          </a:p>
          <a:p>
            <a:r>
              <a:rPr lang="en-US" sz="2000" dirty="0"/>
              <a:t>Continuous monitoring strengthens compliance culture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549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&amp;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3733800"/>
          </a:xfrm>
        </p:spPr>
        <p:txBody>
          <a:bodyPr>
            <a:noAutofit/>
          </a:bodyPr>
          <a:lstStyle/>
          <a:p>
            <a:r>
              <a:rPr lang="en-US" dirty="0"/>
              <a:t>Josh McKoon, General Counsel</a:t>
            </a:r>
          </a:p>
          <a:p>
            <a:r>
              <a:rPr lang="en-US" dirty="0">
                <a:hlinkClick r:id="rId2"/>
              </a:rPr>
              <a:t>jmckoon@tcsg.edu</a:t>
            </a:r>
            <a:endParaRPr lang="en-US" dirty="0"/>
          </a:p>
          <a:p>
            <a:r>
              <a:rPr lang="en-US" dirty="0"/>
              <a:t>404-679-5972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336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the MOA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228"/>
            <a:ext cx="8229600" cy="394692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400" b="1" dirty="0"/>
          </a:p>
          <a:p>
            <a:r>
              <a:rPr lang="en-US" sz="2000" b="1" dirty="0"/>
              <a:t>What is the Methods of Administration (MOA)?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The MOA is a federally required compliance framework that ensures recipients of federal financial assistance:</a:t>
            </a:r>
          </a:p>
          <a:p>
            <a:pPr lvl="1"/>
            <a:r>
              <a:rPr lang="en-US" sz="2000" dirty="0"/>
              <a:t>Do not discriminate in career and technical education (CTE) programs</a:t>
            </a:r>
          </a:p>
          <a:p>
            <a:pPr lvl="1"/>
            <a:r>
              <a:rPr lang="en-US" sz="2000" dirty="0"/>
              <a:t>Comply with federal civil rights laws</a:t>
            </a:r>
          </a:p>
          <a:p>
            <a:pPr lvl="1"/>
            <a:r>
              <a:rPr lang="en-US" sz="2000" dirty="0"/>
              <a:t>Provide equitable access to programs and services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8587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&amp; Regulatory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35051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TCSG’s MOA is grounded in: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Title VI of the Civil Rights Act of 1964 (Race, color, national origin)</a:t>
            </a:r>
          </a:p>
          <a:p>
            <a:r>
              <a:rPr lang="en-US" sz="2000" dirty="0"/>
              <a:t>Title IX of the Education Amendments of 1972 (Sex discrimination)</a:t>
            </a:r>
          </a:p>
          <a:p>
            <a:r>
              <a:rPr lang="en-US" sz="2000" dirty="0"/>
              <a:t>Section 504 of the Rehabilitation Act of 1973 (Disability)</a:t>
            </a:r>
          </a:p>
          <a:p>
            <a:r>
              <a:rPr lang="en-US" sz="2000" dirty="0"/>
              <a:t>Title II of the Americans with Disabilities Act (ADA)</a:t>
            </a:r>
          </a:p>
          <a:p>
            <a:r>
              <a:rPr lang="en-US" sz="2000" dirty="0"/>
              <a:t>Vocational Education Guidelines (34 CFR Part 100 Appendix B)</a:t>
            </a:r>
          </a:p>
        </p:txBody>
      </p:sp>
    </p:spTree>
    <p:extLst>
      <p:ext uri="{BB962C8B-B14F-4D97-AF65-F5344CB8AC3E}">
        <p14:creationId xmlns:p14="http://schemas.microsoft.com/office/powerpoint/2010/main" val="4198123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Oversight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3733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Federal Level</a:t>
            </a:r>
            <a:endParaRPr lang="en-US" sz="1800" dirty="0"/>
          </a:p>
          <a:p>
            <a:r>
              <a:rPr lang="en-US" sz="1800" dirty="0"/>
              <a:t>U.S. Department of Education Office for Civil Rights (OCR)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b="1" dirty="0"/>
              <a:t>State Level</a:t>
            </a:r>
            <a:endParaRPr lang="en-US" sz="1800" dirty="0"/>
          </a:p>
          <a:p>
            <a:r>
              <a:rPr lang="en-US" sz="1800" dirty="0"/>
              <a:t>TCSG System Office</a:t>
            </a:r>
          </a:p>
          <a:p>
            <a:r>
              <a:rPr lang="en-US" sz="1800" dirty="0"/>
              <a:t>Office of Workforce Development</a:t>
            </a:r>
          </a:p>
          <a:p>
            <a:r>
              <a:rPr lang="en-US" sz="1800" dirty="0"/>
              <a:t>Office of Compliance &amp; Equity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b="1" dirty="0"/>
              <a:t>Local Level</a:t>
            </a:r>
            <a:endParaRPr lang="en-US" sz="1800" dirty="0"/>
          </a:p>
          <a:p>
            <a:r>
              <a:rPr lang="en-US" sz="1800" dirty="0"/>
              <a:t>Individual Technical Colleges</a:t>
            </a:r>
          </a:p>
          <a:p>
            <a:r>
              <a:rPr lang="en-US" sz="1800" dirty="0"/>
              <a:t>College Civil Rights Coordinators</a:t>
            </a:r>
          </a:p>
        </p:txBody>
      </p:sp>
    </p:spTree>
    <p:extLst>
      <p:ext uri="{BB962C8B-B14F-4D97-AF65-F5344CB8AC3E}">
        <p14:creationId xmlns:p14="http://schemas.microsoft.com/office/powerpoint/2010/main" val="3290679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Core Components of the MOA Process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2020224"/>
            <a:ext cx="354462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Policy Review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Collection &amp; Analysis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Desk Audits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On-Site Reviews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Findings &amp; Corrective Actions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Monitoring &amp; Follow-Up</a:t>
            </a:r>
          </a:p>
        </p:txBody>
      </p:sp>
    </p:spTree>
    <p:extLst>
      <p:ext uri="{BB962C8B-B14F-4D97-AF65-F5344CB8AC3E}">
        <p14:creationId xmlns:p14="http://schemas.microsoft.com/office/powerpoint/2010/main" val="2740949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&amp; Procedure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TCSG ensures that:</a:t>
            </a:r>
          </a:p>
          <a:p>
            <a:r>
              <a:rPr lang="en-US" sz="2000" dirty="0"/>
              <a:t>Nondiscrimination statements are published</a:t>
            </a:r>
          </a:p>
          <a:p>
            <a:r>
              <a:rPr lang="en-US" sz="2000" dirty="0"/>
              <a:t>Grievance procedures are in place</a:t>
            </a:r>
          </a:p>
          <a:p>
            <a:r>
              <a:rPr lang="en-US" sz="2000" dirty="0"/>
              <a:t>Designated Title IX and Section 504 coordinators are appointed</a:t>
            </a:r>
          </a:p>
          <a:p>
            <a:r>
              <a:rPr lang="en-US" sz="2000" dirty="0"/>
              <a:t>Accessibility policies are implemented</a:t>
            </a:r>
          </a:p>
          <a:p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Outcome:</a:t>
            </a:r>
            <a:r>
              <a:rPr lang="en-US" sz="2000" dirty="0"/>
              <a:t> Institutional policies align with federal requirements.</a:t>
            </a:r>
          </a:p>
        </p:txBody>
      </p:sp>
    </p:spTree>
    <p:extLst>
      <p:ext uri="{BB962C8B-B14F-4D97-AF65-F5344CB8AC3E}">
        <p14:creationId xmlns:p14="http://schemas.microsoft.com/office/powerpoint/2010/main" val="3181294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Collection &amp;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TCSG collects and evaluates:</a:t>
            </a:r>
          </a:p>
          <a:p>
            <a:r>
              <a:rPr lang="en-US" sz="2000" dirty="0"/>
              <a:t>Enrollment data by race, sex, disability, and national origin</a:t>
            </a:r>
          </a:p>
          <a:p>
            <a:r>
              <a:rPr lang="en-US" sz="2000" dirty="0"/>
              <a:t>Program participation trends</a:t>
            </a:r>
          </a:p>
          <a:p>
            <a:r>
              <a:rPr lang="en-US" sz="2000" dirty="0"/>
              <a:t>Completion and placement rates</a:t>
            </a:r>
          </a:p>
          <a:p>
            <a:r>
              <a:rPr lang="en-US" sz="2000" dirty="0"/>
              <a:t>Recruitment materials and outreach efforts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Purpose:</a:t>
            </a:r>
            <a:r>
              <a:rPr lang="en-US" sz="2000" dirty="0"/>
              <a:t> Identify disparities or underrepresentation</a:t>
            </a:r>
          </a:p>
        </p:txBody>
      </p:sp>
    </p:spTree>
    <p:extLst>
      <p:ext uri="{BB962C8B-B14F-4D97-AF65-F5344CB8AC3E}">
        <p14:creationId xmlns:p14="http://schemas.microsoft.com/office/powerpoint/2010/main" val="644177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Desk Audit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The System Office:</a:t>
            </a:r>
          </a:p>
          <a:p>
            <a:r>
              <a:rPr lang="en-US" sz="2000" dirty="0"/>
              <a:t>Reviews submitted documentation from colleges</a:t>
            </a:r>
          </a:p>
          <a:p>
            <a:r>
              <a:rPr lang="en-US" sz="2000" dirty="0"/>
              <a:t>Evaluates publications, websites, and promotional materials</a:t>
            </a:r>
          </a:p>
          <a:p>
            <a:r>
              <a:rPr lang="en-US" sz="2000" dirty="0"/>
              <a:t>Assesses grievance logs and complaint procedures</a:t>
            </a:r>
          </a:p>
          <a:p>
            <a:r>
              <a:rPr lang="en-US" sz="2000" dirty="0"/>
              <a:t>Examines accessibility compliance documentation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Result:</a:t>
            </a:r>
            <a:r>
              <a:rPr lang="en-US" sz="2000" dirty="0"/>
              <a:t> Identification of potential compliance concerns.</a:t>
            </a:r>
          </a:p>
        </p:txBody>
      </p:sp>
    </p:spTree>
    <p:extLst>
      <p:ext uri="{BB962C8B-B14F-4D97-AF65-F5344CB8AC3E}">
        <p14:creationId xmlns:p14="http://schemas.microsoft.com/office/powerpoint/2010/main" val="4203577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On-Site Compliance Reviews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229"/>
            <a:ext cx="82296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On-site reviews include:</a:t>
            </a:r>
          </a:p>
          <a:p>
            <a:r>
              <a:rPr lang="en-US" sz="1800" dirty="0"/>
              <a:t>Interviews with administrators, faculty, and students</a:t>
            </a:r>
          </a:p>
          <a:p>
            <a:r>
              <a:rPr lang="en-US" sz="1800" dirty="0"/>
              <a:t>Facility accessibility inspections</a:t>
            </a:r>
          </a:p>
          <a:p>
            <a:r>
              <a:rPr lang="en-US" sz="1800" dirty="0"/>
              <a:t>Classroom and lab observations</a:t>
            </a:r>
          </a:p>
          <a:p>
            <a:r>
              <a:rPr lang="en-US" sz="1800" dirty="0"/>
              <a:t>Review of student support services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Focus Areas:</a:t>
            </a:r>
          </a:p>
          <a:p>
            <a:r>
              <a:rPr lang="en-US" sz="1800" dirty="0"/>
              <a:t>Equal access</a:t>
            </a:r>
          </a:p>
          <a:p>
            <a:r>
              <a:rPr lang="en-US" sz="1800" dirty="0"/>
              <a:t>Physical accessibility</a:t>
            </a:r>
          </a:p>
          <a:p>
            <a:r>
              <a:rPr lang="en-US" sz="1800" dirty="0"/>
              <a:t>Program equity</a:t>
            </a:r>
          </a:p>
          <a:p>
            <a:r>
              <a:rPr lang="en-US" sz="1800" dirty="0"/>
              <a:t>Complaint resolution procedures</a:t>
            </a:r>
          </a:p>
        </p:txBody>
      </p:sp>
    </p:spTree>
    <p:extLst>
      <p:ext uri="{BB962C8B-B14F-4D97-AF65-F5344CB8AC3E}">
        <p14:creationId xmlns:p14="http://schemas.microsoft.com/office/powerpoint/2010/main" val="3609003708"/>
      </p:ext>
    </p:extLst>
  </p:cSld>
  <p:clrMapOvr>
    <a:masterClrMapping/>
  </p:clrMapOvr>
</p:sld>
</file>

<file path=ppt/theme/theme1.xml><?xml version="1.0" encoding="utf-8"?>
<a:theme xmlns:a="http://schemas.openxmlformats.org/drawingml/2006/main" name="2017 template TCSG v2 (002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7 template TCSG v2 (002)" id="{F292A2D7-2D23-4639-8AE2-9D887A29A3E6}" vid="{06A68D2A-0ACB-48F5-AE40-CE6C3FE991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2805</TotalTime>
  <Words>639</Words>
  <Application>Microsoft Office PowerPoint</Application>
  <PresentationFormat>On-screen Show (16:9)</PresentationFormat>
  <Paragraphs>146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Century Gothic</vt:lpstr>
      <vt:lpstr>2017 template TCSG v2 (002)</vt:lpstr>
      <vt:lpstr>Methods of Administration</vt:lpstr>
      <vt:lpstr>Purpose of the MOA</vt:lpstr>
      <vt:lpstr>Legal &amp; Regulatory Framework</vt:lpstr>
      <vt:lpstr>Oversight Structure</vt:lpstr>
      <vt:lpstr>Core Components of the MOA Process</vt:lpstr>
      <vt:lpstr>Policy &amp; Procedure Review</vt:lpstr>
      <vt:lpstr>Data Collection &amp; Analysis</vt:lpstr>
      <vt:lpstr>Desk Audit Process</vt:lpstr>
      <vt:lpstr>On-Site Compliance Reviews</vt:lpstr>
      <vt:lpstr>Areas of Compliance Evaluation</vt:lpstr>
      <vt:lpstr>Findings &amp; Corrective Action Plans</vt:lpstr>
      <vt:lpstr>Monitoring &amp; Continuous Improvement</vt:lpstr>
      <vt:lpstr>Annual &amp; Cyclical Review Process</vt:lpstr>
      <vt:lpstr>Roles &amp; Responsibilities</vt:lpstr>
      <vt:lpstr>Risk Areas for Institutions</vt:lpstr>
      <vt:lpstr>Benefits of a Strong MOA Process</vt:lpstr>
      <vt:lpstr>Summary</vt:lpstr>
      <vt:lpstr>Questions &amp; Discussion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Clay, Kyle</dc:creator>
  <cp:lastModifiedBy>Amy Laughter</cp:lastModifiedBy>
  <cp:revision>151</cp:revision>
  <cp:lastPrinted>2020-10-21T18:55:43Z</cp:lastPrinted>
  <dcterms:created xsi:type="dcterms:W3CDTF">2017-05-24T19:03:28Z</dcterms:created>
  <dcterms:modified xsi:type="dcterms:W3CDTF">2026-02-26T19:47:12Z</dcterms:modified>
</cp:coreProperties>
</file>